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96" r:id="rId2"/>
  </p:sldIdLst>
  <p:sldSz cx="43891200" cy="329184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 Black" panose="020B0604020202020204" charset="0"/>
      <p:bold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45" userDrawn="1">
          <p15:clr>
            <a:srgbClr val="A4A3A4"/>
          </p15:clr>
        </p15:guide>
        <p15:guide id="3" pos="5355" userDrawn="1">
          <p15:clr>
            <a:srgbClr val="A4A3A4"/>
          </p15:clr>
        </p15:guide>
        <p15:guide id="4" pos="235" userDrawn="1">
          <p15:clr>
            <a:srgbClr val="A4A3A4"/>
          </p15:clr>
        </p15:guide>
        <p15:guide id="5" pos="661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Fulbright" initials="CF" lastIdx="2" clrIdx="0">
    <p:extLst>
      <p:ext uri="{19B8F6BF-5375-455C-9EA6-DF929625EA0E}">
        <p15:presenceInfo xmlns:p15="http://schemas.microsoft.com/office/powerpoint/2012/main" userId="Camille Fulbri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98F"/>
    <a:srgbClr val="8C1616"/>
    <a:srgbClr val="CC0000"/>
    <a:srgbClr val="FFFFFF"/>
    <a:srgbClr val="263238"/>
    <a:srgbClr val="EEEBE9"/>
    <a:srgbClr val="EA4C89"/>
    <a:srgbClr val="FFF59D"/>
    <a:srgbClr val="EFF8F3"/>
    <a:srgbClr val="87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9" autoAdjust="0"/>
    <p:restoredTop sz="93605" autoAdjust="0"/>
  </p:normalViewPr>
  <p:slideViewPr>
    <p:cSldViewPr snapToGrid="0" showGuides="1">
      <p:cViewPr varScale="1">
        <p:scale>
          <a:sx n="14" d="100"/>
          <a:sy n="14" d="100"/>
        </p:scale>
        <p:origin x="1836" y="138"/>
      </p:cViewPr>
      <p:guideLst>
        <p:guide pos="13845"/>
        <p:guide pos="5355"/>
        <p:guide pos="235"/>
        <p:guide pos="661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w31\Downloads\2020-21_Individ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overlap val="-27"/>
        <c:axId val="594159552"/>
        <c:axId val="594158896"/>
      </c:barChart>
      <c:catAx>
        <c:axId val="5941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158896"/>
        <c:crosses val="autoZero"/>
        <c:auto val="1"/>
        <c:lblAlgn val="ctr"/>
        <c:lblOffset val="100"/>
        <c:noMultiLvlLbl val="0"/>
      </c:catAx>
      <c:valAx>
        <c:axId val="59415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15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12" Type="http://schemas.openxmlformats.org/officeDocument/2006/relationships/hyperlink" Target="mailto:APPLI@duk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4070946" y="0"/>
            <a:ext cx="9820254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37974"/>
              </p:ext>
            </p:extLst>
          </p:nvPr>
        </p:nvGraphicFramePr>
        <p:xfrm>
          <a:off x="34725691" y="16717345"/>
          <a:ext cx="109156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307" y="775155"/>
            <a:ext cx="23418639" cy="2536500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An IPP team-based training model is a viable structure for providing intensive healthcare leadership and management skills development. </a:t>
            </a:r>
            <a:r>
              <a:rPr lang="en-US" sz="8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8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8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8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Interprofessional APN-led teams are able to  plan and implement quality health improvement projects and gain valuable leadership skills.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20379" y="0"/>
            <a:ext cx="10374249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35264" y="5206139"/>
            <a:ext cx="9735178" cy="2786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INTRODUCTION: 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Duke-Johnson &amp; Johnson Nurse Leadership Program (now renamed 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Duke Advanced Practice Provider Leadership Institute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,  APPLI) launched in May 2013 with a mission to provide advanced practice nurses (APN) with transformational leadership development. 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This  program aimed for participants to implement 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transformational health improvement projects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in their practice settings and communities, with a focus on addressing health disparities of vulnerable populations. 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In 2020, the program 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transitioned from an individual training model to one that invited APN-led interprofessional </a:t>
            </a:r>
            <a:r>
              <a:rPr lang="en-US" sz="3200" b="1" dirty="0" smtClean="0">
                <a:latin typeface="Lato" panose="020F0502020204030203" pitchFamily="34" charset="0"/>
                <a:cs typeface="Arial" panose="020B0604020202020204" pitchFamily="34" charset="0"/>
              </a:rPr>
              <a:t>healthcare TEAMS 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to participate in building high functioning teams and creating healthcare transformation. </a:t>
            </a:r>
          </a:p>
          <a:p>
            <a:pPr marL="508006" indent="-50800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The program </a:t>
            </a:r>
            <a:r>
              <a:rPr lang="en-US" sz="3200" b="1" dirty="0">
                <a:latin typeface="Lato" panose="020F0502020204030203" pitchFamily="34" charset="0"/>
                <a:cs typeface="Arial" panose="020B0604020202020204" pitchFamily="34" charset="0"/>
              </a:rPr>
              <a:t>enrolled 17 teams</a:t>
            </a: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, comprised of 2-3 members each.</a:t>
            </a:r>
            <a:endParaRPr lang="en-US" sz="32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B0604020202020204" charset="0"/>
                <a:cs typeface="Arial" panose="020B0604020202020204" pitchFamily="34" charset="0"/>
              </a:rPr>
              <a:t>Team-directed Transformational Projects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Synchronous Sessions: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Large Group Training Sessions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Zoom Breakout Rooms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Chat Functionality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Asynchronous Self-Directed Modules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Monthly Project Coaching Circles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Individual Executive Coaching 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Evaluation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Pre-, Post-, and Retrospective Pre- Program Evaluations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Employer Survey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>
                <a:latin typeface="Lato" panose="020F0502020204030203" pitchFamily="34" charset="0"/>
                <a:cs typeface="Arial" panose="020B0604020202020204" pitchFamily="34" charset="0"/>
              </a:rPr>
              <a:t>Project Outcomes Report</a:t>
            </a:r>
          </a:p>
          <a:p>
            <a:pPr lvl="1">
              <a:lnSpc>
                <a:spcPct val="120000"/>
              </a:lnSpc>
            </a:pPr>
            <a:endParaRPr lang="en-US" sz="32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32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  <a:endParaRPr lang="en-US" sz="34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</a:rPr>
              <a:t>Teams’ projects, collectively, impacted over 22,000 patients and over 1,000 health care providers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  <a:cs typeface="Arial" panose="020B0604020202020204" pitchFamily="34" charset="0"/>
              </a:rPr>
              <a:t>20 - 25% overall increase in management and leadership competencies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  <a:cs typeface="Arial" panose="020B0604020202020204" pitchFamily="34" charset="0"/>
              </a:rPr>
              <a:t> 11% increase in positive team functioning competencies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  <a:cs typeface="Arial" panose="020B0604020202020204" pitchFamily="34" charset="0"/>
              </a:rPr>
              <a:t>25% reduction in negative team functioning competencies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Lato" panose="020B060402020202020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895585" y="28488138"/>
            <a:ext cx="9912465" cy="1932381"/>
            <a:chOff x="18327663" y="27090524"/>
            <a:chExt cx="11151523" cy="2173929"/>
          </a:xfrm>
        </p:grpSpPr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9914F9AF-0FB9-4924-8DCA-B46EEB713FE9}"/>
                </a:ext>
              </a:extLst>
            </p:cNvPr>
            <p:cNvSpPr/>
            <p:nvPr/>
          </p:nvSpPr>
          <p:spPr>
            <a:xfrm>
              <a:off x="19720837" y="27090524"/>
              <a:ext cx="1256803" cy="2173929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rgbClr val="80DEEA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5520EB-0F65-403D-A973-B17B2A4C2E9D}"/>
                </a:ext>
              </a:extLst>
            </p:cNvPr>
            <p:cNvSpPr txBox="1"/>
            <p:nvPr/>
          </p:nvSpPr>
          <p:spPr>
            <a:xfrm>
              <a:off x="21401802" y="27189458"/>
              <a:ext cx="8077384" cy="158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80DEEA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Take a picture</a:t>
              </a:r>
              <a:r>
                <a:rPr lang="en-US" sz="4267" dirty="0">
                  <a:solidFill>
                    <a:srgbClr val="80DEEA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to </a:t>
              </a:r>
              <a:br>
                <a:rPr lang="en-US" sz="4267" dirty="0">
                  <a:solidFill>
                    <a:srgbClr val="80DEEA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267" dirty="0">
                  <a:solidFill>
                    <a:srgbClr val="80DEEA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visit</a:t>
              </a:r>
              <a:r>
                <a:rPr lang="en-US" sz="4267" dirty="0">
                  <a:solidFill>
                    <a:srgbClr val="80DEEA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our </a:t>
              </a:r>
              <a:r>
                <a:rPr lang="en-US" sz="4267" b="1" dirty="0">
                  <a:solidFill>
                    <a:srgbClr val="80DEEA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program website</a:t>
              </a:r>
              <a:endParaRPr lang="en-US" sz="4267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2B70FBA-A2DF-453C-9792-CA6E8DB0D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27663" y="28096821"/>
              <a:ext cx="1297464" cy="0"/>
            </a:xfrm>
            <a:prstGeom prst="straightConnector1">
              <a:avLst/>
            </a:prstGeom>
            <a:ln w="66675">
              <a:solidFill>
                <a:srgbClr val="80DEEA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358586" y="343704"/>
            <a:ext cx="94616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Lato" panose="020F0502020204030203" pitchFamily="34" charset="0"/>
                <a:cs typeface="Lato" panose="020F0502020204030203" pitchFamily="34" charset="0"/>
              </a:rPr>
              <a:t>Preparing Advanced Practice Nurses and Their Interprofessional Teams for Excellence in Health Care Leadership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54" y="27206727"/>
            <a:ext cx="4645102" cy="464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847" y="29587121"/>
            <a:ext cx="3553161" cy="2959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55518" y="11685330"/>
            <a:ext cx="2331166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533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35016169" y="19179615"/>
            <a:ext cx="6955200" cy="6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FUTURE CHANGES</a:t>
            </a:r>
            <a:endParaRPr lang="en-US" sz="34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5418781" y="19698778"/>
            <a:ext cx="8283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</a:rPr>
              <a:t>Open enrollment opportunities  to other Advanced Practice Providers (e.g. PA, PT, OT, LCSW, </a:t>
            </a:r>
            <a:r>
              <a:rPr lang="en-US" sz="3200" dirty="0" err="1">
                <a:latin typeface="Lato" panose="020B0604020202020204" charset="0"/>
              </a:rPr>
              <a:t>PharmD</a:t>
            </a:r>
            <a:r>
              <a:rPr lang="en-US" sz="3200" dirty="0">
                <a:latin typeface="Lato" panose="020B0604020202020204" charset="0"/>
              </a:rPr>
              <a:t>, etc.)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</a:rPr>
              <a:t>Expand IPP training content 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B0604020202020204" charset="0"/>
              </a:rPr>
              <a:t>Explore opportunities for specialty tracks (e.g. entrepreneurship, education, etc.)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endParaRPr lang="en-US" sz="2800" dirty="0">
              <a:latin typeface="Lato" panose="020B060402020202020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4650663" y="932865"/>
            <a:ext cx="9240537" cy="1493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l">
              <a:buFont typeface="Arial" panose="020B0604020202020204" pitchFamily="34" charset="0"/>
              <a:buChar char="•"/>
            </a:pPr>
            <a:endParaRPr lang="en-US" sz="3200" dirty="0">
              <a:latin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429" y="12200488"/>
            <a:ext cx="8571519" cy="650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265" y="6186533"/>
            <a:ext cx="8571519" cy="5400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750" y="660214"/>
            <a:ext cx="8569197" cy="50474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279818" y="24458969"/>
            <a:ext cx="8561800" cy="4031873"/>
            <a:chOff x="35279818" y="23756517"/>
            <a:chExt cx="8561800" cy="4031873"/>
          </a:xfrm>
        </p:grpSpPr>
        <p:grpSp>
          <p:nvGrpSpPr>
            <p:cNvPr id="4" name="Group 3"/>
            <p:cNvGrpSpPr/>
            <p:nvPr/>
          </p:nvGrpSpPr>
          <p:grpSpPr>
            <a:xfrm>
              <a:off x="35279818" y="23756517"/>
              <a:ext cx="8561800" cy="4031873"/>
              <a:chOff x="40995410" y="18790549"/>
              <a:chExt cx="9147972" cy="453585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61B32-8F5A-4CA2-B549-F3CD26098007}"/>
                  </a:ext>
                </a:extLst>
              </p:cNvPr>
              <p:cNvSpPr txBox="1"/>
              <p:nvPr/>
            </p:nvSpPr>
            <p:spPr>
              <a:xfrm>
                <a:off x="41797672" y="18790549"/>
                <a:ext cx="8345710" cy="453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Lato" panose="020B0604020202020204" charset="0"/>
                  </a:rPr>
                  <a:t>Camille Fulbright, BSPH, Project Coordinator, Dept. of Family Medicine and Community Health, DUSOM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Lato" panose="020B0604020202020204" charset="0"/>
                  </a:rPr>
                  <a:t>Anh N. Tran, PhD, MPH, Vice Chief of Education, Dept. of Family Medicine and Community Health, DUSOM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Lato" panose="020B0604020202020204" charset="0"/>
                  </a:rPr>
                  <a:t>Sarah Weaver, MPH, Research Project Manager, Dept. of Surgery, DUSOM</a:t>
                </a:r>
              </a:p>
            </p:txBody>
          </p:sp>
          <p:sp>
            <p:nvSpPr>
              <p:cNvPr id="28" name="Graphic 18">
                <a:extLst>
                  <a:ext uri="{FF2B5EF4-FFF2-40B4-BE49-F238E27FC236}">
                    <a16:creationId xmlns:a16="http://schemas.microsoft.com/office/drawing/2014/main" id="{1B355378-8069-4F41-9F33-76FF52B1D680}"/>
                  </a:ext>
                </a:extLst>
              </p:cNvPr>
              <p:cNvSpPr/>
              <p:nvPr/>
            </p:nvSpPr>
            <p:spPr>
              <a:xfrm>
                <a:off x="40995410" y="18942946"/>
                <a:ext cx="360430" cy="335196"/>
              </a:xfrm>
              <a:custGeom>
                <a:avLst/>
                <a:gdLst>
                  <a:gd name="connsiteX0" fmla="*/ 310594 w 327663"/>
                  <a:gd name="connsiteY0" fmla="*/ 219906 h 335196"/>
                  <a:gd name="connsiteX1" fmla="*/ 246568 w 327663"/>
                  <a:gd name="connsiteY1" fmla="*/ 176217 h 335196"/>
                  <a:gd name="connsiteX2" fmla="*/ 212295 w 327663"/>
                  <a:gd name="connsiteY2" fmla="*/ 176217 h 335196"/>
                  <a:gd name="connsiteX3" fmla="*/ 165217 w 327663"/>
                  <a:gd name="connsiteY3" fmla="*/ 189022 h 335196"/>
                  <a:gd name="connsiteX4" fmla="*/ 118138 w 327663"/>
                  <a:gd name="connsiteY4" fmla="*/ 176217 h 335196"/>
                  <a:gd name="connsiteX5" fmla="*/ 83866 w 327663"/>
                  <a:gd name="connsiteY5" fmla="*/ 176217 h 335196"/>
                  <a:gd name="connsiteX6" fmla="*/ 19839 w 327663"/>
                  <a:gd name="connsiteY6" fmla="*/ 219906 h 335196"/>
                  <a:gd name="connsiteX7" fmla="*/ 1385 w 327663"/>
                  <a:gd name="connsiteY7" fmla="*/ 299750 h 335196"/>
                  <a:gd name="connsiteX8" fmla="*/ 165970 w 327663"/>
                  <a:gd name="connsiteY8" fmla="*/ 335529 h 335196"/>
                  <a:gd name="connsiteX9" fmla="*/ 329802 w 327663"/>
                  <a:gd name="connsiteY9" fmla="*/ 299750 h 335196"/>
                  <a:gd name="connsiteX10" fmla="*/ 310594 w 327663"/>
                  <a:gd name="connsiteY10" fmla="*/ 219906 h 335196"/>
                  <a:gd name="connsiteX11" fmla="*/ 165593 w 327663"/>
                  <a:gd name="connsiteY11" fmla="*/ 154749 h 335196"/>
                  <a:gd name="connsiteX12" fmla="*/ 242425 w 327663"/>
                  <a:gd name="connsiteY12" fmla="*/ 77918 h 335196"/>
                  <a:gd name="connsiteX13" fmla="*/ 165593 w 327663"/>
                  <a:gd name="connsiteY13" fmla="*/ 1086 h 335196"/>
                  <a:gd name="connsiteX14" fmla="*/ 88762 w 327663"/>
                  <a:gd name="connsiteY14" fmla="*/ 77918 h 335196"/>
                  <a:gd name="connsiteX15" fmla="*/ 165593 w 327663"/>
                  <a:gd name="connsiteY15" fmla="*/ 154749 h 3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7663" h="335196">
                    <a:moveTo>
                      <a:pt x="310594" y="219906"/>
                    </a:moveTo>
                    <a:cubicBezTo>
                      <a:pt x="287243" y="179983"/>
                      <a:pt x="246568" y="176217"/>
                      <a:pt x="246568" y="176217"/>
                    </a:cubicBezTo>
                    <a:lnTo>
                      <a:pt x="212295" y="176217"/>
                    </a:lnTo>
                    <a:cubicBezTo>
                      <a:pt x="198360" y="184126"/>
                      <a:pt x="182541" y="189022"/>
                      <a:pt x="165217" y="189022"/>
                    </a:cubicBezTo>
                    <a:cubicBezTo>
                      <a:pt x="147892" y="189022"/>
                      <a:pt x="132074" y="184503"/>
                      <a:pt x="118138" y="176217"/>
                    </a:cubicBezTo>
                    <a:lnTo>
                      <a:pt x="83866" y="176217"/>
                    </a:lnTo>
                    <a:cubicBezTo>
                      <a:pt x="83866" y="176217"/>
                      <a:pt x="43190" y="179983"/>
                      <a:pt x="19839" y="219906"/>
                    </a:cubicBezTo>
                    <a:cubicBezTo>
                      <a:pt x="-2758" y="259828"/>
                      <a:pt x="1385" y="299750"/>
                      <a:pt x="1385" y="299750"/>
                    </a:cubicBezTo>
                    <a:cubicBezTo>
                      <a:pt x="1385" y="299750"/>
                      <a:pt x="37164" y="335529"/>
                      <a:pt x="165970" y="335529"/>
                    </a:cubicBezTo>
                    <a:cubicBezTo>
                      <a:pt x="294776" y="335529"/>
                      <a:pt x="329802" y="299750"/>
                      <a:pt x="329802" y="299750"/>
                    </a:cubicBezTo>
                    <a:cubicBezTo>
                      <a:pt x="329802" y="299750"/>
                      <a:pt x="333945" y="259828"/>
                      <a:pt x="310594" y="219906"/>
                    </a:cubicBezTo>
                    <a:close/>
                    <a:moveTo>
                      <a:pt x="165593" y="154749"/>
                    </a:moveTo>
                    <a:cubicBezTo>
                      <a:pt x="208152" y="154749"/>
                      <a:pt x="242425" y="120477"/>
                      <a:pt x="242425" y="77918"/>
                    </a:cubicBezTo>
                    <a:cubicBezTo>
                      <a:pt x="242425" y="35359"/>
                      <a:pt x="208152" y="1086"/>
                      <a:pt x="165593" y="1086"/>
                    </a:cubicBezTo>
                    <a:cubicBezTo>
                      <a:pt x="123035" y="1086"/>
                      <a:pt x="88762" y="35736"/>
                      <a:pt x="88762" y="77918"/>
                    </a:cubicBezTo>
                    <a:cubicBezTo>
                      <a:pt x="88762" y="120477"/>
                      <a:pt x="123035" y="154749"/>
                      <a:pt x="165593" y="15474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34" name="Graphic 18">
              <a:extLst>
                <a:ext uri="{FF2B5EF4-FFF2-40B4-BE49-F238E27FC236}">
                  <a16:creationId xmlns:a16="http://schemas.microsoft.com/office/drawing/2014/main" id="{1B355378-8069-4F41-9F33-76FF52B1D680}"/>
                </a:ext>
              </a:extLst>
            </p:cNvPr>
            <p:cNvSpPr/>
            <p:nvPr/>
          </p:nvSpPr>
          <p:spPr>
            <a:xfrm>
              <a:off x="35308001" y="25307262"/>
              <a:ext cx="337335" cy="297952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5" name="Graphic 18">
              <a:extLst>
                <a:ext uri="{FF2B5EF4-FFF2-40B4-BE49-F238E27FC236}">
                  <a16:creationId xmlns:a16="http://schemas.microsoft.com/office/drawing/2014/main" id="{1B355378-8069-4F41-9F33-76FF52B1D680}"/>
                </a:ext>
              </a:extLst>
            </p:cNvPr>
            <p:cNvSpPr/>
            <p:nvPr/>
          </p:nvSpPr>
          <p:spPr>
            <a:xfrm>
              <a:off x="35308001" y="26744005"/>
              <a:ext cx="337335" cy="297952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68" y="29487873"/>
            <a:ext cx="985141" cy="9851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68" y="30666326"/>
            <a:ext cx="985141" cy="9851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292805" y="29718833"/>
            <a:ext cx="347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</a:rPr>
              <a:t>@</a:t>
            </a:r>
            <a:r>
              <a:rPr lang="en-US" sz="2800" dirty="0" err="1">
                <a:latin typeface="Lato" panose="020B0604020202020204" charset="0"/>
              </a:rPr>
              <a:t>DukeAPPLI</a:t>
            </a:r>
            <a:endParaRPr lang="en-US" sz="2800" dirty="0">
              <a:latin typeface="Lato" panose="020B06040202020202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93768" y="30897286"/>
            <a:ext cx="347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</a:rPr>
              <a:t>@</a:t>
            </a:r>
            <a:r>
              <a:rPr lang="en-US" sz="2800" dirty="0" err="1">
                <a:latin typeface="Lato" panose="020B0604020202020204" charset="0"/>
              </a:rPr>
              <a:t>DukeAPPLI</a:t>
            </a:r>
            <a:endParaRPr lang="en-US" sz="2800" dirty="0">
              <a:latin typeface="Lato" panose="020B0604020202020204" charset="0"/>
            </a:endParaRPr>
          </a:p>
        </p:txBody>
      </p:sp>
      <p:pic>
        <p:nvPicPr>
          <p:cNvPr id="25" name="Picture 24" descr="adobe illustrator - Turn transparent png to partly transparent ...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018" y="31844779"/>
            <a:ext cx="875468" cy="6319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362062" y="31899135"/>
            <a:ext cx="347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hlinkClick r:id="rId12"/>
              </a:rPr>
              <a:t>APPLI@duke.edu</a:t>
            </a:r>
            <a:endParaRPr lang="en-US" sz="2800" dirty="0">
              <a:latin typeface="Lato" panose="020B060402020202020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4921522" y="19692500"/>
            <a:ext cx="14460684" cy="2382210"/>
          </a:xfrm>
          <a:prstGeom prst="wedgeRoundRectCallout">
            <a:avLst>
              <a:gd name="adj1" fmla="val 5406"/>
              <a:gd name="adj2" fmla="val 869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“[Participation] helped create a culture in the unit around value based care, which will carry forward from not just avoidance of routine daily lab ordering, but mindfulness in many areas of cost and efficiency”</a:t>
            </a:r>
          </a:p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- Employer Reflection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14921521" y="15731608"/>
            <a:ext cx="14412477" cy="2382210"/>
          </a:xfrm>
          <a:prstGeom prst="wedgeRoundRectCallout">
            <a:avLst>
              <a:gd name="adj1" fmla="val -2743"/>
              <a:gd name="adj2" fmla="val 976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“The program taught me how to:</a:t>
            </a:r>
          </a:p>
          <a:p>
            <a:pPr marL="514350" indent="-514350" algn="ctr">
              <a:buAutoNum type="arabicPeriod"/>
            </a:pP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Listen 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2.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Ask questions 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3.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Engage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 the team 4.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Prepare 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for meetings 5.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Explain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 the problem and goals to the service line and administration to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garner support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 6. Believe and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trust in the process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, that it takes time!” </a:t>
            </a:r>
          </a:p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- Alumni Reflection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14927337" y="23647114"/>
            <a:ext cx="14250629" cy="2382210"/>
          </a:xfrm>
          <a:prstGeom prst="wedgeRoundRectCallout">
            <a:avLst>
              <a:gd name="adj1" fmla="val -3256"/>
              <a:gd name="adj2" fmla="val 746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“If you are looking for an environment where you are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challenged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 to evaluate your leadership style,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nurture 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your professional self and </a:t>
            </a:r>
            <a:r>
              <a:rPr lang="en-US" sz="2800" b="1" dirty="0">
                <a:solidFill>
                  <a:srgbClr val="15498F"/>
                </a:solidFill>
                <a:latin typeface="Lato" panose="020B0604020202020204" charset="0"/>
              </a:rPr>
              <a:t>build a network </a:t>
            </a:r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of colleagues who have similar interests… this is the program for you”</a:t>
            </a:r>
          </a:p>
          <a:p>
            <a:pPr algn="ctr"/>
            <a:r>
              <a:rPr lang="en-US" sz="2800" dirty="0">
                <a:solidFill>
                  <a:srgbClr val="15498F"/>
                </a:solidFill>
                <a:latin typeface="Lato" panose="020B0604020202020204" charset="0"/>
              </a:rPr>
              <a:t>- Alumni Reflection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35016169" y="23529818"/>
            <a:ext cx="6955200" cy="6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CONTACT US</a:t>
            </a:r>
            <a:endParaRPr lang="en-US" sz="3400" b="1" dirty="0">
              <a:solidFill>
                <a:srgbClr val="8C1616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9409</TotalTime>
  <Words>640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Calibri</vt:lpstr>
      <vt:lpstr>Roboto</vt:lpstr>
      <vt:lpstr>Lato Black</vt:lpstr>
      <vt:lpstr>Lato</vt:lpstr>
      <vt:lpstr>Office Theme</vt:lpstr>
      <vt:lpstr>An IPP team-based training model is a viable structure for providing intensive healthcare leadership and management skills development.   Interprofessional APN-led teams are able to  plan and implement quality health improvement projects and gain valuable leadership skills.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Camille Fulbright</cp:lastModifiedBy>
  <cp:revision>97</cp:revision>
  <dcterms:created xsi:type="dcterms:W3CDTF">2019-07-02T13:39:34Z</dcterms:created>
  <dcterms:modified xsi:type="dcterms:W3CDTF">2023-03-21T13:37:54Z</dcterms:modified>
</cp:coreProperties>
</file>