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29260800" cy="16459200"/>
  <p:notesSz cx="7010400" cy="92360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36" userDrawn="1">
          <p15:clr>
            <a:srgbClr val="A4A3A4"/>
          </p15:clr>
        </p15:guide>
        <p15:guide id="2" orient="horz" pos="2688" userDrawn="1">
          <p15:clr>
            <a:srgbClr val="A4A3A4"/>
          </p15:clr>
        </p15:guide>
        <p15:guide id="3" orient="horz" pos="10080" userDrawn="1">
          <p15:clr>
            <a:srgbClr val="A4A3A4"/>
          </p15:clr>
        </p15:guide>
        <p15:guide id="4" orient="horz" pos="6912" userDrawn="1">
          <p15:clr>
            <a:srgbClr val="A4A3A4"/>
          </p15:clr>
        </p15:guide>
        <p15:guide id="5" pos="1322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y Townsend" initials="MT" lastIdx="21" clrIdx="0"/>
  <p:cmAuthor id="7" name="Britt, Rachel" initials="BR" lastIdx="21" clrIdx="7">
    <p:extLst>
      <p:ext uri="{19B8F6BF-5375-455C-9EA6-DF929625EA0E}">
        <p15:presenceInfo xmlns:p15="http://schemas.microsoft.com/office/powerpoint/2012/main" userId="S::Rachel.Britt@va.gov::3bc75145-9d78-466e-9715-893991635af5" providerId="AD"/>
      </p:ext>
    </p:extLst>
  </p:cmAuthor>
  <p:cmAuthor id="1" name="Johnson, Melissa D." initials="JMD" lastIdx="5" clrIdx="1"/>
  <p:cmAuthor id="8" name="Hashem, Mohamed G DURVAMC" initials="HMGD" lastIdx="4" clrIdx="8">
    <p:extLst>
      <p:ext uri="{19B8F6BF-5375-455C-9EA6-DF929625EA0E}">
        <p15:presenceInfo xmlns:p15="http://schemas.microsoft.com/office/powerpoint/2012/main" userId="S::Mohamed.Hashem@va.gov::f5a878d1-51f4-4718-b6c7-9037a9ea293f" providerId="AD"/>
      </p:ext>
    </p:extLst>
  </p:cmAuthor>
  <p:cmAuthor id="2" name="vhadurdaviem" initials="mld" lastIdx="2" clrIdx="2"/>
  <p:cmAuthor id="9" name="Darsh Kothari, M.D." initials="DKM" lastIdx="5" clrIdx="9">
    <p:extLst>
      <p:ext uri="{19B8F6BF-5375-455C-9EA6-DF929625EA0E}">
        <p15:presenceInfo xmlns:p15="http://schemas.microsoft.com/office/powerpoint/2012/main" userId="S-1-5-21-2053149899-1891010372-398732264-746612" providerId="AD"/>
      </p:ext>
    </p:extLst>
  </p:cmAuthor>
  <p:cmAuthor id="3" name="Townsend, Mary  DURVAMC" initials="TMD" lastIdx="2" clrIdx="3">
    <p:extLst>
      <p:ext uri="{19B8F6BF-5375-455C-9EA6-DF929625EA0E}">
        <p15:presenceInfo xmlns:p15="http://schemas.microsoft.com/office/powerpoint/2012/main" userId="S-1-5-21-1302085056-220340502-929701000-53502" providerId="AD"/>
      </p:ext>
    </p:extLst>
  </p:cmAuthor>
  <p:cmAuthor id="4" name="Jamie Brown" initials="JB" lastIdx="9" clrIdx="4">
    <p:extLst>
      <p:ext uri="{19B8F6BF-5375-455C-9EA6-DF929625EA0E}">
        <p15:presenceInfo xmlns:p15="http://schemas.microsoft.com/office/powerpoint/2012/main" userId="0c74820e3d4ced73" providerId="Windows Live"/>
      </p:ext>
    </p:extLst>
  </p:cmAuthor>
  <p:cmAuthor id="5" name="Brown, Jamie N. DURVAMC" initials="BJND" lastIdx="1" clrIdx="5">
    <p:extLst>
      <p:ext uri="{19B8F6BF-5375-455C-9EA6-DF929625EA0E}">
        <p15:presenceInfo xmlns:p15="http://schemas.microsoft.com/office/powerpoint/2012/main" userId="S-1-5-21-1302085056-220340502-929701000-129893" providerId="AD"/>
      </p:ext>
    </p:extLst>
  </p:cmAuthor>
  <p:cmAuthor id="6" name="Britnell, Sara R." initials="BSR" lastIdx="1" clrIdx="6">
    <p:extLst>
      <p:ext uri="{19B8F6BF-5375-455C-9EA6-DF929625EA0E}">
        <p15:presenceInfo xmlns:p15="http://schemas.microsoft.com/office/powerpoint/2012/main" userId="S::Sara.Britnell@va.gov::c1396b70-49ba-4db2-ab75-370d1e5e28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23"/>
    <a:srgbClr val="00529B"/>
    <a:srgbClr val="003366"/>
    <a:srgbClr val="FFFFFF"/>
    <a:srgbClr val="336699"/>
    <a:srgbClr val="FFCC00"/>
    <a:srgbClr val="242494"/>
    <a:srgbClr val="202082"/>
    <a:srgbClr val="1E1E7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6" autoAdjust="0"/>
    <p:restoredTop sz="85962" autoAdjust="0"/>
  </p:normalViewPr>
  <p:slideViewPr>
    <p:cSldViewPr>
      <p:cViewPr varScale="1">
        <p:scale>
          <a:sx n="38" d="100"/>
          <a:sy n="38" d="100"/>
        </p:scale>
        <p:origin x="1208" y="232"/>
      </p:cViewPr>
      <p:guideLst>
        <p:guide orient="horz" pos="5136"/>
        <p:guide orient="horz" pos="2688"/>
        <p:guide orient="horz" pos="10080"/>
        <p:guide orient="horz" pos="6912"/>
        <p:guide pos="132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How far away do most of your friends and family outside of work reside from you?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far away do most of your friends and family outside of work reside from you?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93-48BC-A4FA-0FA644A6FDCE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93-48BC-A4FA-0FA644A6FDCE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93-48BC-A4FA-0FA644A6FDCE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393-48BC-A4FA-0FA644A6FDCE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93-48BC-A4FA-0FA644A6FDC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within 50 miles</c:v>
                </c:pt>
                <c:pt idx="1">
                  <c:v>51-200 miles</c:v>
                </c:pt>
                <c:pt idx="2">
                  <c:v>201-500 miles</c:v>
                </c:pt>
                <c:pt idx="3">
                  <c:v>501-1000 miles</c:v>
                </c:pt>
                <c:pt idx="4">
                  <c:v>over 1000 miles away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10</c:v>
                </c:pt>
                <c:pt idx="2">
                  <c:v>28</c:v>
                </c:pt>
                <c:pt idx="3">
                  <c:v>35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8-1744-B7BF-37A92AA685D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noFill/>
          </a:ln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How far away do most of your friends and family outside of work reside from you?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How far away do most of your friends and family outside of work reside from you?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F4-43D9-8701-F49DD0AE150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F4-43D9-8701-F49DD0AE150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F4-43D9-8701-F49DD0AE150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F4-43D9-8701-F49DD0AE1502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F4-43D9-8701-F49DD0AE150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within 50 miles</c:v>
                </c:pt>
                <c:pt idx="1">
                  <c:v>51-200 miles</c:v>
                </c:pt>
                <c:pt idx="2">
                  <c:v>201-500 miles</c:v>
                </c:pt>
                <c:pt idx="3">
                  <c:v>501-1000 miles</c:v>
                </c:pt>
                <c:pt idx="4">
                  <c:v>over 1000 miles away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8</c:v>
                </c:pt>
                <c:pt idx="3">
                  <c:v>33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5-CE48-BB3B-6D96B199884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459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38150" y="700088"/>
            <a:ext cx="6134100" cy="34496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41" y="4361480"/>
            <a:ext cx="5162214" cy="421080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61" tIns="45125" rIns="91861" bIns="451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4667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946318" y="1"/>
            <a:ext cx="3037959" cy="458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1240" tIns="15621" rIns="31240" bIns="15621" anchor="ctr"/>
          <a:lstStyle/>
          <a:p>
            <a:endParaRPr lang="en-US" dirty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46318" y="8801353"/>
            <a:ext cx="3037959" cy="458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1861" tIns="45125" rIns="91861" bIns="45125" anchor="b"/>
          <a:lstStyle/>
          <a:p>
            <a:pPr algn="r" defTabSz="928539"/>
            <a:r>
              <a:rPr lang="en-US" sz="1200" dirty="0"/>
              <a:t>1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8801353"/>
            <a:ext cx="3036178" cy="458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1240" tIns="15621" rIns="31240" bIns="15621" anchor="ctr"/>
          <a:lstStyle/>
          <a:p>
            <a:endParaRPr lang="en-US" dirty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"/>
            <a:ext cx="3036178" cy="4586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1240" tIns="15621" rIns="31240" bIns="15621" anchor="ctr"/>
          <a:lstStyle/>
          <a:p>
            <a:endParaRPr lang="en-US" dirty="0"/>
          </a:p>
        </p:txBody>
      </p:sp>
      <p:sp>
        <p:nvSpPr>
          <p:cNvPr id="41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8150" y="700088"/>
            <a:ext cx="6134100" cy="3449637"/>
          </a:xfrm>
          <a:ln cap="flat"/>
        </p:spPr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Same Admission Cholecystectomy for Patients Admitted with Acute Gallstone Pancreatitis: Testing a Hospital Based Quality Metric</a:t>
            </a:r>
            <a:r>
              <a:rPr lang="en-US" dirty="0">
                <a:effectLst/>
              </a:rPr>
              <a:t> </a:t>
            </a:r>
          </a:p>
          <a:p>
            <a:endParaRPr lang="en-US" u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22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4280" y="5113341"/>
            <a:ext cx="24872244" cy="3527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88556" y="9326566"/>
            <a:ext cx="20483689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06410" indent="0" algn="ctr">
              <a:buNone/>
              <a:defRPr/>
            </a:lvl2pPr>
            <a:lvl3pPr marL="812820" indent="0" algn="ctr">
              <a:buNone/>
              <a:defRPr/>
            </a:lvl3pPr>
            <a:lvl4pPr marL="1219230" indent="0" algn="ctr">
              <a:buNone/>
              <a:defRPr/>
            </a:lvl4pPr>
            <a:lvl5pPr marL="1625641" indent="0" algn="ctr">
              <a:buNone/>
              <a:defRPr/>
            </a:lvl5pPr>
            <a:lvl6pPr marL="2032050" indent="0" algn="ctr">
              <a:buNone/>
              <a:defRPr/>
            </a:lvl6pPr>
            <a:lvl7pPr marL="2438461" indent="0" algn="ctr">
              <a:buNone/>
              <a:defRPr/>
            </a:lvl7pPr>
            <a:lvl8pPr marL="2844872" indent="0" algn="ctr">
              <a:buNone/>
              <a:defRPr/>
            </a:lvl8pPr>
            <a:lvl9pPr marL="325128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49167" y="1462088"/>
            <a:ext cx="6217356" cy="131683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5689" y="1462088"/>
            <a:ext cx="18518012" cy="131683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1402" y="10575925"/>
            <a:ext cx="24872244" cy="3270250"/>
          </a:xfrm>
        </p:spPr>
        <p:txBody>
          <a:bodyPr anchor="t"/>
          <a:lstStyle>
            <a:lvl1pPr algn="l">
              <a:defRPr sz="355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11402" y="6975475"/>
            <a:ext cx="24872244" cy="3600450"/>
          </a:xfrm>
        </p:spPr>
        <p:txBody>
          <a:bodyPr anchor="b"/>
          <a:lstStyle>
            <a:lvl1pPr marL="0" indent="0">
              <a:buNone/>
              <a:defRPr sz="1778"/>
            </a:lvl1pPr>
            <a:lvl2pPr marL="406410" indent="0">
              <a:buNone/>
              <a:defRPr sz="1600"/>
            </a:lvl2pPr>
            <a:lvl3pPr marL="812820" indent="0">
              <a:buNone/>
              <a:defRPr sz="1422"/>
            </a:lvl3pPr>
            <a:lvl4pPr marL="1219230" indent="0">
              <a:buNone/>
              <a:defRPr sz="1244"/>
            </a:lvl4pPr>
            <a:lvl5pPr marL="1625641" indent="0">
              <a:buNone/>
              <a:defRPr sz="1244"/>
            </a:lvl5pPr>
            <a:lvl6pPr marL="2032050" indent="0">
              <a:buNone/>
              <a:defRPr sz="1244"/>
            </a:lvl6pPr>
            <a:lvl7pPr marL="2438461" indent="0">
              <a:buNone/>
              <a:defRPr sz="1244"/>
            </a:lvl7pPr>
            <a:lvl8pPr marL="2844872" indent="0">
              <a:buNone/>
              <a:defRPr sz="1244"/>
            </a:lvl8pPr>
            <a:lvl9pPr marL="3251282" indent="0">
              <a:buNone/>
              <a:defRPr sz="12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5689" y="4756150"/>
            <a:ext cx="12366978" cy="987425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8134" y="4756150"/>
            <a:ext cx="12368389" cy="9874250"/>
          </a:xfrm>
        </p:spPr>
        <p:txBody>
          <a:bodyPr/>
          <a:lstStyle>
            <a:lvl1pPr>
              <a:defRPr sz="2489"/>
            </a:lvl1pPr>
            <a:lvl2pPr>
              <a:defRPr sz="2133"/>
            </a:lvl2pPr>
            <a:lvl3pPr>
              <a:defRPr sz="1778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323" y="658813"/>
            <a:ext cx="26334156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323" y="3684588"/>
            <a:ext cx="12928600" cy="15351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10" indent="0">
              <a:buNone/>
              <a:defRPr sz="1778" b="1"/>
            </a:lvl2pPr>
            <a:lvl3pPr marL="812820" indent="0">
              <a:buNone/>
              <a:defRPr sz="1600" b="1"/>
            </a:lvl3pPr>
            <a:lvl4pPr marL="1219230" indent="0">
              <a:buNone/>
              <a:defRPr sz="1422" b="1"/>
            </a:lvl4pPr>
            <a:lvl5pPr marL="1625641" indent="0">
              <a:buNone/>
              <a:defRPr sz="1422" b="1"/>
            </a:lvl5pPr>
            <a:lvl6pPr marL="2032050" indent="0">
              <a:buNone/>
              <a:defRPr sz="1422" b="1"/>
            </a:lvl6pPr>
            <a:lvl7pPr marL="2438461" indent="0">
              <a:buNone/>
              <a:defRPr sz="1422" b="1"/>
            </a:lvl7pPr>
            <a:lvl8pPr marL="2844872" indent="0">
              <a:buNone/>
              <a:defRPr sz="1422" b="1"/>
            </a:lvl8pPr>
            <a:lvl9pPr marL="3251282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3323" y="5219703"/>
            <a:ext cx="12928600" cy="9483725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4644" y="3684588"/>
            <a:ext cx="12932834" cy="1535112"/>
          </a:xfrm>
        </p:spPr>
        <p:txBody>
          <a:bodyPr anchor="b"/>
          <a:lstStyle>
            <a:lvl1pPr marL="0" indent="0">
              <a:buNone/>
              <a:defRPr sz="2133" b="1"/>
            </a:lvl1pPr>
            <a:lvl2pPr marL="406410" indent="0">
              <a:buNone/>
              <a:defRPr sz="1778" b="1"/>
            </a:lvl2pPr>
            <a:lvl3pPr marL="812820" indent="0">
              <a:buNone/>
              <a:defRPr sz="1600" b="1"/>
            </a:lvl3pPr>
            <a:lvl4pPr marL="1219230" indent="0">
              <a:buNone/>
              <a:defRPr sz="1422" b="1"/>
            </a:lvl4pPr>
            <a:lvl5pPr marL="1625641" indent="0">
              <a:buNone/>
              <a:defRPr sz="1422" b="1"/>
            </a:lvl5pPr>
            <a:lvl6pPr marL="2032050" indent="0">
              <a:buNone/>
              <a:defRPr sz="1422" b="1"/>
            </a:lvl6pPr>
            <a:lvl7pPr marL="2438461" indent="0">
              <a:buNone/>
              <a:defRPr sz="1422" b="1"/>
            </a:lvl7pPr>
            <a:lvl8pPr marL="2844872" indent="0">
              <a:buNone/>
              <a:defRPr sz="1422" b="1"/>
            </a:lvl8pPr>
            <a:lvl9pPr marL="3251282" indent="0">
              <a:buNone/>
              <a:defRPr sz="142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64644" y="5219703"/>
            <a:ext cx="12932834" cy="9483725"/>
          </a:xfrm>
        </p:spPr>
        <p:txBody>
          <a:bodyPr/>
          <a:lstStyle>
            <a:lvl1pPr>
              <a:defRPr sz="2133"/>
            </a:lvl1pPr>
            <a:lvl2pPr>
              <a:defRPr sz="1778"/>
            </a:lvl2pPr>
            <a:lvl3pPr>
              <a:defRPr sz="1600"/>
            </a:lvl3pPr>
            <a:lvl4pPr>
              <a:defRPr sz="1422"/>
            </a:lvl4pPr>
            <a:lvl5pPr>
              <a:defRPr sz="1422"/>
            </a:lvl5pPr>
            <a:lvl6pPr>
              <a:defRPr sz="1422"/>
            </a:lvl6pPr>
            <a:lvl7pPr>
              <a:defRPr sz="1422"/>
            </a:lvl7pPr>
            <a:lvl8pPr>
              <a:defRPr sz="1422"/>
            </a:lvl8pPr>
            <a:lvl9pPr>
              <a:defRPr sz="14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3323" y="655641"/>
            <a:ext cx="9626600" cy="2789237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9878" y="655641"/>
            <a:ext cx="16357600" cy="14047787"/>
          </a:xfrm>
        </p:spPr>
        <p:txBody>
          <a:bodyPr/>
          <a:lstStyle>
            <a:lvl1pPr>
              <a:defRPr sz="2844"/>
            </a:lvl1pPr>
            <a:lvl2pPr>
              <a:defRPr sz="2489"/>
            </a:lvl2pPr>
            <a:lvl3pPr>
              <a:defRPr sz="2133"/>
            </a:lvl3pPr>
            <a:lvl4pPr>
              <a:defRPr sz="1778"/>
            </a:lvl4pPr>
            <a:lvl5pPr>
              <a:defRPr sz="1778"/>
            </a:lvl5pPr>
            <a:lvl6pPr>
              <a:defRPr sz="1778"/>
            </a:lvl6pPr>
            <a:lvl7pPr>
              <a:defRPr sz="1778"/>
            </a:lvl7pPr>
            <a:lvl8pPr>
              <a:defRPr sz="1778"/>
            </a:lvl8pPr>
            <a:lvl9pPr>
              <a:defRPr sz="177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63323" y="3444875"/>
            <a:ext cx="9626600" cy="11258550"/>
          </a:xfrm>
        </p:spPr>
        <p:txBody>
          <a:bodyPr/>
          <a:lstStyle>
            <a:lvl1pPr marL="0" indent="0">
              <a:buNone/>
              <a:defRPr sz="1244"/>
            </a:lvl1pPr>
            <a:lvl2pPr marL="406410" indent="0">
              <a:buNone/>
              <a:defRPr sz="1067"/>
            </a:lvl2pPr>
            <a:lvl3pPr marL="812820" indent="0">
              <a:buNone/>
              <a:defRPr sz="889"/>
            </a:lvl3pPr>
            <a:lvl4pPr marL="1219230" indent="0">
              <a:buNone/>
              <a:defRPr sz="800"/>
            </a:lvl4pPr>
            <a:lvl5pPr marL="1625641" indent="0">
              <a:buNone/>
              <a:defRPr sz="800"/>
            </a:lvl5pPr>
            <a:lvl6pPr marL="2032050" indent="0">
              <a:buNone/>
              <a:defRPr sz="800"/>
            </a:lvl6pPr>
            <a:lvl7pPr marL="2438461" indent="0">
              <a:buNone/>
              <a:defRPr sz="800"/>
            </a:lvl7pPr>
            <a:lvl8pPr marL="2844872" indent="0">
              <a:buNone/>
              <a:defRPr sz="800"/>
            </a:lvl8pPr>
            <a:lvl9pPr marL="325128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4756" y="11522075"/>
            <a:ext cx="17557044" cy="1358900"/>
          </a:xfrm>
        </p:spPr>
        <p:txBody>
          <a:bodyPr anchor="b"/>
          <a:lstStyle>
            <a:lvl1pPr algn="l">
              <a:defRPr sz="177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34756" y="1470025"/>
            <a:ext cx="17557044" cy="9875838"/>
          </a:xfrm>
        </p:spPr>
        <p:txBody>
          <a:bodyPr/>
          <a:lstStyle>
            <a:lvl1pPr marL="0" indent="0">
              <a:buNone/>
              <a:defRPr sz="2844"/>
            </a:lvl1pPr>
            <a:lvl2pPr marL="406410" indent="0">
              <a:buNone/>
              <a:defRPr sz="2489"/>
            </a:lvl2pPr>
            <a:lvl3pPr marL="812820" indent="0">
              <a:buNone/>
              <a:defRPr sz="2133"/>
            </a:lvl3pPr>
            <a:lvl4pPr marL="1219230" indent="0">
              <a:buNone/>
              <a:defRPr sz="1778"/>
            </a:lvl4pPr>
            <a:lvl5pPr marL="1625641" indent="0">
              <a:buNone/>
              <a:defRPr sz="1778"/>
            </a:lvl5pPr>
            <a:lvl6pPr marL="2032050" indent="0">
              <a:buNone/>
              <a:defRPr sz="1778"/>
            </a:lvl6pPr>
            <a:lvl7pPr marL="2438461" indent="0">
              <a:buNone/>
              <a:defRPr sz="1778"/>
            </a:lvl7pPr>
            <a:lvl8pPr marL="2844872" indent="0">
              <a:buNone/>
              <a:defRPr sz="1778"/>
            </a:lvl8pPr>
            <a:lvl9pPr marL="3251282" indent="0">
              <a:buNone/>
              <a:defRPr sz="1778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34756" y="12880975"/>
            <a:ext cx="17557044" cy="1931988"/>
          </a:xfrm>
        </p:spPr>
        <p:txBody>
          <a:bodyPr/>
          <a:lstStyle>
            <a:lvl1pPr marL="0" indent="0">
              <a:buNone/>
              <a:defRPr sz="1244"/>
            </a:lvl1pPr>
            <a:lvl2pPr marL="406410" indent="0">
              <a:buNone/>
              <a:defRPr sz="1067"/>
            </a:lvl2pPr>
            <a:lvl3pPr marL="812820" indent="0">
              <a:buNone/>
              <a:defRPr sz="889"/>
            </a:lvl3pPr>
            <a:lvl4pPr marL="1219230" indent="0">
              <a:buNone/>
              <a:defRPr sz="800"/>
            </a:lvl4pPr>
            <a:lvl5pPr marL="1625641" indent="0">
              <a:buNone/>
              <a:defRPr sz="800"/>
            </a:lvl5pPr>
            <a:lvl6pPr marL="2032050" indent="0">
              <a:buNone/>
              <a:defRPr sz="800"/>
            </a:lvl6pPr>
            <a:lvl7pPr marL="2438461" indent="0">
              <a:buNone/>
              <a:defRPr sz="800"/>
            </a:lvl7pPr>
            <a:lvl8pPr marL="2844872" indent="0">
              <a:buNone/>
              <a:defRPr sz="800"/>
            </a:lvl8pPr>
            <a:lvl9pPr marL="3251282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5689" y="1462088"/>
            <a:ext cx="24870834" cy="2743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37211" tIns="117886" rIns="237211" bIns="11788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5689" y="4756150"/>
            <a:ext cx="24870834" cy="9874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237211" tIns="117886" rIns="237211" bIns="117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+mj-lt"/>
          <a:ea typeface="+mj-ea"/>
          <a:cs typeface="+mj-cs"/>
        </a:defRPr>
      </a:lvl1pPr>
      <a:lvl2pPr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2pPr>
      <a:lvl3pPr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3pPr>
      <a:lvl4pPr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4pPr>
      <a:lvl5pPr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5pPr>
      <a:lvl6pPr marL="406410"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6pPr>
      <a:lvl7pPr marL="812820"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7pPr>
      <a:lvl8pPr marL="1219230"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8pPr>
      <a:lvl9pPr marL="1625641" algn="ctr" defTabSz="2106842" rtl="0" eaLnBrk="0" fontAlgn="base" hangingPunct="0">
        <a:spcBef>
          <a:spcPct val="0"/>
        </a:spcBef>
        <a:spcAft>
          <a:spcPct val="0"/>
        </a:spcAft>
        <a:defRPr sz="10133">
          <a:solidFill>
            <a:schemeClr val="tx2"/>
          </a:solidFill>
          <a:latin typeface="Times New Roman" pitchFamily="18" charset="0"/>
        </a:defRPr>
      </a:lvl9pPr>
    </p:titleStyle>
    <p:bodyStyle>
      <a:lvl1pPr marL="790242" indent="-790242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7378">
          <a:solidFill>
            <a:schemeClr val="tx1"/>
          </a:solidFill>
          <a:latin typeface="+mn-lt"/>
          <a:ea typeface="+mn-ea"/>
          <a:cs typeface="+mn-cs"/>
        </a:defRPr>
      </a:lvl1pPr>
      <a:lvl2pPr marL="1711722" indent="-659006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6400">
          <a:solidFill>
            <a:schemeClr val="tx1"/>
          </a:solidFill>
          <a:latin typeface="+mn-lt"/>
        </a:defRPr>
      </a:lvl2pPr>
      <a:lvl3pPr marL="2633199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5511">
          <a:solidFill>
            <a:schemeClr val="tx1"/>
          </a:solidFill>
          <a:latin typeface="+mn-lt"/>
        </a:defRPr>
      </a:lvl3pPr>
      <a:lvl4pPr marL="3687326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4622">
          <a:solidFill>
            <a:schemeClr val="tx1"/>
          </a:solidFill>
          <a:latin typeface="+mn-lt"/>
        </a:defRPr>
      </a:lvl4pPr>
      <a:lvl5pPr marL="4740041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4622">
          <a:solidFill>
            <a:schemeClr val="tx1"/>
          </a:solidFill>
          <a:latin typeface="+mn-lt"/>
        </a:defRPr>
      </a:lvl5pPr>
      <a:lvl6pPr marL="5146451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4622">
          <a:solidFill>
            <a:schemeClr val="tx1"/>
          </a:solidFill>
          <a:latin typeface="+mn-lt"/>
        </a:defRPr>
      </a:lvl6pPr>
      <a:lvl7pPr marL="5552861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4622">
          <a:solidFill>
            <a:schemeClr val="tx1"/>
          </a:solidFill>
          <a:latin typeface="+mn-lt"/>
        </a:defRPr>
      </a:lvl7pPr>
      <a:lvl8pPr marL="5959272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4622">
          <a:solidFill>
            <a:schemeClr val="tx1"/>
          </a:solidFill>
          <a:latin typeface="+mn-lt"/>
        </a:defRPr>
      </a:lvl8pPr>
      <a:lvl9pPr marL="6365681" indent="-526358" algn="l" defTabSz="2106842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462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6410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2820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9230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5641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32050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8461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44872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51282" algn="l" defTabSz="81282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482"/>
          <p:cNvGrpSpPr>
            <a:grpSpLocks/>
          </p:cNvGrpSpPr>
          <p:nvPr/>
        </p:nvGrpSpPr>
        <p:grpSpPr bwMode="auto">
          <a:xfrm>
            <a:off x="0" y="0"/>
            <a:ext cx="29260800" cy="3170518"/>
            <a:chOff x="0" y="0"/>
            <a:chExt cx="18144" cy="2431"/>
          </a:xfrm>
          <a:solidFill>
            <a:srgbClr val="00529B"/>
          </a:solidFill>
        </p:grpSpPr>
        <p:sp>
          <p:nvSpPr>
            <p:cNvPr id="2" name="Rectangle 483"/>
            <p:cNvSpPr>
              <a:spLocks noChangeArrowheads="1"/>
            </p:cNvSpPr>
            <p:nvPr/>
          </p:nvSpPr>
          <p:spPr bwMode="auto">
            <a:xfrm>
              <a:off x="0" y="0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2" name="Rectangle 484"/>
            <p:cNvSpPr>
              <a:spLocks noChangeArrowheads="1"/>
            </p:cNvSpPr>
            <p:nvPr/>
          </p:nvSpPr>
          <p:spPr bwMode="auto">
            <a:xfrm>
              <a:off x="0" y="89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3" name="Rectangle 485"/>
            <p:cNvSpPr>
              <a:spLocks noChangeArrowheads="1"/>
            </p:cNvSpPr>
            <p:nvPr/>
          </p:nvSpPr>
          <p:spPr bwMode="auto">
            <a:xfrm>
              <a:off x="0" y="172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4" name="Rectangle 486"/>
            <p:cNvSpPr>
              <a:spLocks noChangeArrowheads="1"/>
            </p:cNvSpPr>
            <p:nvPr/>
          </p:nvSpPr>
          <p:spPr bwMode="auto">
            <a:xfrm>
              <a:off x="0" y="261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5" name="Rectangle 487"/>
            <p:cNvSpPr>
              <a:spLocks noChangeArrowheads="1"/>
            </p:cNvSpPr>
            <p:nvPr/>
          </p:nvSpPr>
          <p:spPr bwMode="auto">
            <a:xfrm>
              <a:off x="0" y="344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6" name="Rectangle 488"/>
            <p:cNvSpPr>
              <a:spLocks noChangeArrowheads="1"/>
            </p:cNvSpPr>
            <p:nvPr/>
          </p:nvSpPr>
          <p:spPr bwMode="auto">
            <a:xfrm>
              <a:off x="0" y="433"/>
              <a:ext cx="18144" cy="9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7" name="Rectangle 489"/>
            <p:cNvSpPr>
              <a:spLocks noChangeArrowheads="1"/>
            </p:cNvSpPr>
            <p:nvPr/>
          </p:nvSpPr>
          <p:spPr bwMode="auto">
            <a:xfrm>
              <a:off x="0" y="523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8" name="Rectangle 490"/>
            <p:cNvSpPr>
              <a:spLocks noChangeArrowheads="1"/>
            </p:cNvSpPr>
            <p:nvPr/>
          </p:nvSpPr>
          <p:spPr bwMode="auto">
            <a:xfrm>
              <a:off x="0" y="606"/>
              <a:ext cx="18144" cy="9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79" name="Rectangle 491"/>
            <p:cNvSpPr>
              <a:spLocks noChangeArrowheads="1"/>
            </p:cNvSpPr>
            <p:nvPr/>
          </p:nvSpPr>
          <p:spPr bwMode="auto">
            <a:xfrm>
              <a:off x="0" y="696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0" name="Rectangle 492"/>
            <p:cNvSpPr>
              <a:spLocks noChangeArrowheads="1"/>
            </p:cNvSpPr>
            <p:nvPr/>
          </p:nvSpPr>
          <p:spPr bwMode="auto">
            <a:xfrm>
              <a:off x="0" y="785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1" name="Rectangle 493"/>
            <p:cNvSpPr>
              <a:spLocks noChangeArrowheads="1"/>
            </p:cNvSpPr>
            <p:nvPr/>
          </p:nvSpPr>
          <p:spPr bwMode="auto">
            <a:xfrm>
              <a:off x="0" y="868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2" name="Rectangle 494"/>
            <p:cNvSpPr>
              <a:spLocks noChangeArrowheads="1"/>
            </p:cNvSpPr>
            <p:nvPr/>
          </p:nvSpPr>
          <p:spPr bwMode="auto">
            <a:xfrm>
              <a:off x="0" y="957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3" name="Rectangle 495"/>
            <p:cNvSpPr>
              <a:spLocks noChangeArrowheads="1"/>
            </p:cNvSpPr>
            <p:nvPr/>
          </p:nvSpPr>
          <p:spPr bwMode="auto">
            <a:xfrm>
              <a:off x="0" y="1040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4" name="Rectangle 496"/>
            <p:cNvSpPr>
              <a:spLocks noChangeArrowheads="1"/>
            </p:cNvSpPr>
            <p:nvPr/>
          </p:nvSpPr>
          <p:spPr bwMode="auto">
            <a:xfrm>
              <a:off x="0" y="1129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5" name="Rectangle 497"/>
            <p:cNvSpPr>
              <a:spLocks noChangeArrowheads="1"/>
            </p:cNvSpPr>
            <p:nvPr/>
          </p:nvSpPr>
          <p:spPr bwMode="auto">
            <a:xfrm>
              <a:off x="0" y="1218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6" name="Rectangle 498"/>
            <p:cNvSpPr>
              <a:spLocks noChangeArrowheads="1"/>
            </p:cNvSpPr>
            <p:nvPr/>
          </p:nvSpPr>
          <p:spPr bwMode="auto">
            <a:xfrm>
              <a:off x="0" y="1301"/>
              <a:ext cx="18144" cy="9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7" name="Rectangle 499"/>
            <p:cNvSpPr>
              <a:spLocks noChangeArrowheads="1"/>
            </p:cNvSpPr>
            <p:nvPr/>
          </p:nvSpPr>
          <p:spPr bwMode="auto">
            <a:xfrm>
              <a:off x="0" y="1391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8" name="Rectangle 500"/>
            <p:cNvSpPr>
              <a:spLocks noChangeArrowheads="1"/>
            </p:cNvSpPr>
            <p:nvPr/>
          </p:nvSpPr>
          <p:spPr bwMode="auto">
            <a:xfrm>
              <a:off x="0" y="1480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89" name="Rectangle 501"/>
            <p:cNvSpPr>
              <a:spLocks noChangeArrowheads="1"/>
            </p:cNvSpPr>
            <p:nvPr/>
          </p:nvSpPr>
          <p:spPr bwMode="auto">
            <a:xfrm>
              <a:off x="0" y="1563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0" name="Rectangle 502"/>
            <p:cNvSpPr>
              <a:spLocks noChangeArrowheads="1"/>
            </p:cNvSpPr>
            <p:nvPr/>
          </p:nvSpPr>
          <p:spPr bwMode="auto">
            <a:xfrm>
              <a:off x="0" y="1652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1" name="Rectangle 503"/>
            <p:cNvSpPr>
              <a:spLocks noChangeArrowheads="1"/>
            </p:cNvSpPr>
            <p:nvPr/>
          </p:nvSpPr>
          <p:spPr bwMode="auto">
            <a:xfrm>
              <a:off x="0" y="1735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2" name="Rectangle 504"/>
            <p:cNvSpPr>
              <a:spLocks noChangeArrowheads="1"/>
            </p:cNvSpPr>
            <p:nvPr/>
          </p:nvSpPr>
          <p:spPr bwMode="auto">
            <a:xfrm>
              <a:off x="0" y="1824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3" name="Rectangle 505"/>
            <p:cNvSpPr>
              <a:spLocks noChangeArrowheads="1"/>
            </p:cNvSpPr>
            <p:nvPr/>
          </p:nvSpPr>
          <p:spPr bwMode="auto">
            <a:xfrm>
              <a:off x="0" y="1913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4" name="Rectangle 506"/>
            <p:cNvSpPr>
              <a:spLocks noChangeArrowheads="1"/>
            </p:cNvSpPr>
            <p:nvPr/>
          </p:nvSpPr>
          <p:spPr bwMode="auto">
            <a:xfrm>
              <a:off x="0" y="1996"/>
              <a:ext cx="18144" cy="9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5" name="Rectangle 507"/>
            <p:cNvSpPr>
              <a:spLocks noChangeArrowheads="1"/>
            </p:cNvSpPr>
            <p:nvPr/>
          </p:nvSpPr>
          <p:spPr bwMode="auto">
            <a:xfrm>
              <a:off x="0" y="2086"/>
              <a:ext cx="18144" cy="89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6" name="Rectangle 508"/>
            <p:cNvSpPr>
              <a:spLocks noChangeArrowheads="1"/>
            </p:cNvSpPr>
            <p:nvPr/>
          </p:nvSpPr>
          <p:spPr bwMode="auto">
            <a:xfrm>
              <a:off x="0" y="2175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7" name="Rectangle 509"/>
            <p:cNvSpPr>
              <a:spLocks noChangeArrowheads="1"/>
            </p:cNvSpPr>
            <p:nvPr/>
          </p:nvSpPr>
          <p:spPr bwMode="auto">
            <a:xfrm>
              <a:off x="0" y="2258"/>
              <a:ext cx="18144" cy="90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8" name="Rectangle 510"/>
            <p:cNvSpPr>
              <a:spLocks noChangeArrowheads="1"/>
            </p:cNvSpPr>
            <p:nvPr/>
          </p:nvSpPr>
          <p:spPr bwMode="auto">
            <a:xfrm>
              <a:off x="0" y="2348"/>
              <a:ext cx="18144" cy="8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  <p:sp>
          <p:nvSpPr>
            <p:cNvPr id="1099" name="Rectangle 511"/>
            <p:cNvSpPr>
              <a:spLocks noChangeArrowheads="1"/>
            </p:cNvSpPr>
            <p:nvPr/>
          </p:nvSpPr>
          <p:spPr bwMode="auto">
            <a:xfrm flipV="1">
              <a:off x="0" y="2303"/>
              <a:ext cx="18144" cy="128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133" dirty="0"/>
            </a:p>
          </p:txBody>
        </p:sp>
      </p:grpSp>
      <p:sp>
        <p:nvSpPr>
          <p:cNvPr id="4625" name="Rectangle 529"/>
          <p:cNvSpPr>
            <a:spLocks noChangeArrowheads="1"/>
          </p:cNvSpPr>
          <p:nvPr/>
        </p:nvSpPr>
        <p:spPr bwMode="auto">
          <a:xfrm>
            <a:off x="370645" y="1756547"/>
            <a:ext cx="20835678" cy="10954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 lIns="80434" tIns="39511" rIns="80434" bIns="39511">
            <a:spAutoFit/>
          </a:bodyPr>
          <a:lstStyle/>
          <a:p>
            <a:pPr>
              <a:defRPr/>
            </a:pPr>
            <a:endParaRPr lang="en-US" sz="1000" b="1" i="1" dirty="0">
              <a:solidFill>
                <a:srgbClr val="FFFFFF"/>
              </a:solidFill>
              <a:latin typeface="Cambria" panose="02040503050406030204" pitchFamily="18" charset="0"/>
            </a:endParaRPr>
          </a:p>
          <a:p>
            <a:pPr>
              <a:defRPr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Neesha </a:t>
            </a: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Namasingh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MD</a:t>
            </a:r>
            <a:r>
              <a:rPr lang="en-US" sz="32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Amber </a:t>
            </a: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Meservey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MD</a:t>
            </a:r>
            <a:r>
              <a:rPr lang="en-US" sz="32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Aimee </a:t>
            </a: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Zaas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MD</a:t>
            </a:r>
            <a:r>
              <a:rPr lang="en-US" sz="32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Stephanie </a:t>
            </a:r>
            <a:r>
              <a:rPr lang="en-US" sz="32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Garbarino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MD</a:t>
            </a:r>
            <a:r>
              <a:rPr lang="en-US" sz="3200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b="1" baseline="30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lang="en-US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of Medicine, Duke University, Durham, NC </a:t>
            </a: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2" y="709248"/>
            <a:ext cx="164212" cy="41030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81280" tIns="40640" rIns="81280" bIns="406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33" dirty="0"/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2" y="709248"/>
            <a:ext cx="164212" cy="41030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81280" tIns="40640" rIns="81280" bIns="406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33" dirty="0"/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2" y="709248"/>
            <a:ext cx="164212" cy="41030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81280" tIns="40640" rIns="81280" bIns="406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33" dirty="0"/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2" y="709248"/>
            <a:ext cx="164212" cy="41030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/>
            <a:tailEnd/>
          </a:ln>
          <a:effectLst/>
        </p:spPr>
        <p:txBody>
          <a:bodyPr vert="horz" wrap="none" lIns="81280" tIns="40640" rIns="81280" bIns="4064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133" dirty="0"/>
          </a:p>
        </p:txBody>
      </p:sp>
      <p:sp>
        <p:nvSpPr>
          <p:cNvPr id="4" name="TextBox 3"/>
          <p:cNvSpPr txBox="1"/>
          <p:nvPr/>
        </p:nvSpPr>
        <p:spPr>
          <a:xfrm>
            <a:off x="8662279" y="4382411"/>
            <a:ext cx="11717867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10" indent="-406410">
              <a:buFont typeface="Arial" pitchFamily="34" charset="0"/>
              <a:buChar char="•"/>
            </a:pPr>
            <a:endParaRPr lang="en-US" sz="2133" dirty="0">
              <a:latin typeface="Calibri" panose="020F0502020204030204" pitchFamily="34" charset="0"/>
            </a:endParaRPr>
          </a:p>
        </p:txBody>
      </p:sp>
      <p:sp>
        <p:nvSpPr>
          <p:cNvPr id="1030" name="Rectangle 519"/>
          <p:cNvSpPr>
            <a:spLocks noChangeArrowheads="1"/>
          </p:cNvSpPr>
          <p:nvPr/>
        </p:nvSpPr>
        <p:spPr bwMode="auto">
          <a:xfrm>
            <a:off x="396771" y="3277527"/>
            <a:ext cx="8186034" cy="6070411"/>
          </a:xfrm>
          <a:prstGeom prst="rect">
            <a:avLst/>
          </a:prstGeom>
          <a:solidFill>
            <a:srgbClr val="FFFFFF"/>
          </a:solidFill>
          <a:ln w="12700">
            <a:solidFill>
              <a:srgbClr val="003366"/>
            </a:solidFill>
            <a:miter lim="800000"/>
            <a:headEnd/>
            <a:tailEnd/>
          </a:ln>
          <a:effectLst>
            <a:outerShdw dist="99060" dir="3000000" algn="tl" rotWithShape="0">
              <a:schemeClr val="bg2">
                <a:lumMod val="75000"/>
              </a:schemeClr>
            </a:outerShdw>
          </a:effectLst>
        </p:spPr>
        <p:txBody>
          <a:bodyPr wrap="none" anchor="ctr"/>
          <a:lstStyle/>
          <a:p>
            <a:endParaRPr lang="en-US" sz="2133" dirty="0"/>
          </a:p>
        </p:txBody>
      </p:sp>
      <p:sp>
        <p:nvSpPr>
          <p:cNvPr id="87" name="Rectangle 522"/>
          <p:cNvSpPr>
            <a:spLocks noChangeArrowheads="1"/>
          </p:cNvSpPr>
          <p:nvPr/>
        </p:nvSpPr>
        <p:spPr bwMode="auto">
          <a:xfrm>
            <a:off x="399507" y="3277526"/>
            <a:ext cx="8176865" cy="492443"/>
          </a:xfrm>
          <a:prstGeom prst="rect">
            <a:avLst/>
          </a:prstGeom>
          <a:solidFill>
            <a:srgbClr val="00529B"/>
          </a:solidFill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463351" y="3453572"/>
            <a:ext cx="8020237" cy="59093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304808" indent="-304808">
              <a:buFont typeface="Arial" panose="020B0604020202020204" pitchFamily="34" charset="0"/>
              <a:buChar char="•"/>
            </a:pPr>
            <a:endParaRPr lang="en-US" sz="2700" dirty="0">
              <a:cs typeface="Times New Roman" panose="02020603050405020304" pitchFamily="18" charset="0"/>
            </a:endParaRPr>
          </a:p>
          <a:p>
            <a:pPr marL="457332" indent="-457332" algn="just">
              <a:buFont typeface="Arial" panose="020B0604020202020204" pitchFamily="34" charset="0"/>
              <a:buChar char="•"/>
            </a:pPr>
            <a:r>
              <a:rPr lang="en-US" sz="2700" dirty="0">
                <a:cs typeface="Times New Roman" panose="02020603050405020304" pitchFamily="18" charset="0"/>
              </a:rPr>
              <a:t>In residency, trainees can have a weaker social support system, leading to less job satisfaction and burnout </a:t>
            </a:r>
          </a:p>
          <a:p>
            <a:pPr marL="457332" indent="-457332" algn="just">
              <a:buFont typeface="Arial" panose="020B0604020202020204" pitchFamily="34" charset="0"/>
              <a:buChar char="•"/>
            </a:pPr>
            <a:r>
              <a:rPr lang="en-US" sz="2700" dirty="0">
                <a:cs typeface="Times New Roman" panose="02020603050405020304" pitchFamily="18" charset="0"/>
              </a:rPr>
              <a:t>Peer mentoring is a unique tool for personal and professional development that can allow trainees to mentor each other</a:t>
            </a:r>
          </a:p>
          <a:p>
            <a:pPr marL="457332" indent="-457332" algn="just">
              <a:buFont typeface="Arial" panose="020B0604020202020204" pitchFamily="34" charset="0"/>
              <a:buChar char="•"/>
            </a:pPr>
            <a:r>
              <a:rPr lang="en-US" sz="2700" dirty="0">
                <a:cs typeface="Times New Roman" panose="02020603050405020304" pitchFamily="18" charset="0"/>
              </a:rPr>
              <a:t>While mentoring is common in the medical field, peer mentorship opportunities are rare </a:t>
            </a:r>
          </a:p>
          <a:p>
            <a:pPr marL="457332" indent="-457332" algn="just"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We created a structured peer mentoring program within the internal medicine residency program at Duke University Hospital to improve the transition from medical school to residency, foster a supportive community, and increase self-capacity</a:t>
            </a:r>
            <a:endParaRPr lang="en-US" sz="2700" dirty="0"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214" y="302752"/>
            <a:ext cx="208356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FFC023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The Impact of a Peer Mentoring Program on Resident Wellness in an Internal Medicine Residency </a:t>
            </a:r>
            <a:endParaRPr lang="en-US" sz="4800" dirty="0">
              <a:solidFill>
                <a:srgbClr val="FFC023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Rectangle 525">
            <a:extLst>
              <a:ext uri="{FF2B5EF4-FFF2-40B4-BE49-F238E27FC236}">
                <a16:creationId xmlns:a16="http://schemas.microsoft.com/office/drawing/2014/main" id="{EE938B63-4664-4AA7-894D-76766C1C4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8380" y="14870680"/>
            <a:ext cx="8124740" cy="1328934"/>
          </a:xfrm>
          <a:prstGeom prst="rect">
            <a:avLst/>
          </a:prstGeom>
          <a:solidFill>
            <a:srgbClr val="FFFFFF"/>
          </a:solidFill>
          <a:ln w="12700">
            <a:solidFill>
              <a:srgbClr val="003366"/>
            </a:solidFill>
            <a:miter lim="800000"/>
            <a:headEnd/>
            <a:tailEnd/>
          </a:ln>
          <a:effectLst>
            <a:outerShdw dist="99060" dir="3000000" algn="ctr" rotWithShape="0">
              <a:schemeClr val="bg2">
                <a:lumMod val="75000"/>
              </a:schemeClr>
            </a:outerShdw>
          </a:effectLst>
        </p:spPr>
        <p:txBody>
          <a:bodyPr wrap="none" anchor="ctr"/>
          <a:lstStyle/>
          <a:p>
            <a:pPr algn="ctr"/>
            <a:endParaRPr lang="en-US" sz="2133" b="1" dirty="0">
              <a:solidFill>
                <a:srgbClr val="0000FF"/>
              </a:solidFill>
            </a:endParaRPr>
          </a:p>
        </p:txBody>
      </p:sp>
      <p:sp>
        <p:nvSpPr>
          <p:cNvPr id="84" name="TextBox 88"/>
          <p:cNvSpPr txBox="1">
            <a:spLocks noChangeArrowheads="1"/>
          </p:cNvSpPr>
          <p:nvPr/>
        </p:nvSpPr>
        <p:spPr bwMode="auto">
          <a:xfrm>
            <a:off x="20726400" y="15240000"/>
            <a:ext cx="81503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1 Standing Committee on Postgraduate Medical and Dental Education (SCOPME). Supporting doctors and dentists at work: an enquiry into mentoring. London, SCOPME, 1998.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2 Eisen, S., </a:t>
            </a:r>
            <a:r>
              <a:rPr lang="en-US" sz="1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Sukhani</a:t>
            </a: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S, et al. Peer Mentoring: Evaluation of a Novel </a:t>
            </a:r>
            <a:r>
              <a:rPr lang="en-US" sz="1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Programme</a:t>
            </a: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 </a:t>
            </a:r>
            <a:r>
              <a:rPr lang="en-US" sz="1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Paediatrics</a:t>
            </a: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 Arch Dis Child. 2014; 99: 142-146.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3 </a:t>
            </a:r>
            <a:r>
              <a:rPr lang="en-US" sz="10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Pethrick</a:t>
            </a:r>
            <a:r>
              <a:rPr lang="en-US" sz="1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, H., Nowell, L., et al. Peer Mentoring in Medical Residency Education: A systematic review. Canadian Medical Education Journal. 2020; 11(6) 128-137.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04808" indent="-304808">
              <a:buFont typeface="+mj-lt"/>
              <a:buAutoNum type="arabicPeriod"/>
            </a:pP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3" name="Rectangle 522"/>
          <p:cNvSpPr>
            <a:spLocks noChangeArrowheads="1"/>
          </p:cNvSpPr>
          <p:nvPr/>
        </p:nvSpPr>
        <p:spPr bwMode="auto">
          <a:xfrm>
            <a:off x="20745392" y="14762432"/>
            <a:ext cx="8141548" cy="492443"/>
          </a:xfrm>
          <a:prstGeom prst="rect">
            <a:avLst/>
          </a:prstGeom>
          <a:solidFill>
            <a:srgbClr val="00529B"/>
          </a:solidFill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78" name="Rectangle 525">
            <a:extLst>
              <a:ext uri="{FF2B5EF4-FFF2-40B4-BE49-F238E27FC236}">
                <a16:creationId xmlns:a16="http://schemas.microsoft.com/office/drawing/2014/main" id="{BEF4DCF4-E4EC-4711-9426-C1B189027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5392" y="3277525"/>
            <a:ext cx="8124740" cy="4990641"/>
          </a:xfrm>
          <a:prstGeom prst="rect">
            <a:avLst/>
          </a:prstGeom>
          <a:solidFill>
            <a:srgbClr val="FFFFFF"/>
          </a:solidFill>
          <a:ln w="12700">
            <a:solidFill>
              <a:srgbClr val="003366"/>
            </a:solidFill>
            <a:miter lim="800000"/>
            <a:headEnd/>
            <a:tailEnd/>
          </a:ln>
          <a:effectLst>
            <a:outerShdw dist="99060" dir="3000000" algn="ctr" rotWithShape="0">
              <a:schemeClr val="bg2">
                <a:lumMod val="75000"/>
              </a:schemeClr>
            </a:outerShdw>
          </a:effectLst>
        </p:spPr>
        <p:txBody>
          <a:bodyPr wrap="none" anchor="ctr"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4" name="Rectangle 526">
            <a:extLst>
              <a:ext uri="{FF2B5EF4-FFF2-40B4-BE49-F238E27FC236}">
                <a16:creationId xmlns:a16="http://schemas.microsoft.com/office/drawing/2014/main" id="{0B2D56C6-4191-4BAD-B68B-EEFFB9BF1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8959" y="3282072"/>
            <a:ext cx="8130533" cy="492443"/>
          </a:xfrm>
          <a:prstGeom prst="rect">
            <a:avLst/>
          </a:prstGeom>
          <a:solidFill>
            <a:srgbClr val="00529B"/>
          </a:solidFill>
          <a:ln w="12700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Descriptive Results Cont.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6C43E0-0FC8-094D-891A-E665809E90B8}"/>
              </a:ext>
            </a:extLst>
          </p:cNvPr>
          <p:cNvGrpSpPr/>
          <p:nvPr/>
        </p:nvGrpSpPr>
        <p:grpSpPr>
          <a:xfrm>
            <a:off x="423450" y="11485480"/>
            <a:ext cx="8174484" cy="4592720"/>
            <a:chOff x="412345" y="11685010"/>
            <a:chExt cx="8174484" cy="4549867"/>
          </a:xfrm>
        </p:grpSpPr>
        <p:sp>
          <p:nvSpPr>
            <p:cNvPr id="75" name="Rectangle 527">
              <a:extLst>
                <a:ext uri="{FF2B5EF4-FFF2-40B4-BE49-F238E27FC236}">
                  <a16:creationId xmlns:a16="http://schemas.microsoft.com/office/drawing/2014/main" id="{219C5BF2-275E-46C5-B73E-0CEC01AD9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4962" y="11698797"/>
              <a:ext cx="8161867" cy="453608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3366"/>
              </a:solidFill>
              <a:miter lim="800000"/>
              <a:headEnd/>
              <a:tailEnd/>
            </a:ln>
            <a:effectLst>
              <a:outerShdw dist="99060" dir="3000000" algn="ctr" rotWithShape="0">
                <a:schemeClr val="bg2">
                  <a:lumMod val="75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sz="2133" dirty="0"/>
            </a:p>
          </p:txBody>
        </p:sp>
        <p:sp>
          <p:nvSpPr>
            <p:cNvPr id="66" name="Rectangle 522">
              <a:extLst>
                <a:ext uri="{FF2B5EF4-FFF2-40B4-BE49-F238E27FC236}">
                  <a16:creationId xmlns:a16="http://schemas.microsoft.com/office/drawing/2014/main" id="{E1DB64BC-E336-4D6C-A5AC-BCB013F3E5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345" y="11685010"/>
              <a:ext cx="8174484" cy="492443"/>
            </a:xfrm>
            <a:prstGeom prst="rect">
              <a:avLst/>
            </a:prstGeom>
            <a:solidFill>
              <a:srgbClr val="00529B"/>
            </a:solidFill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Methods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1AF83EA-6472-482E-8DB5-B7EEBC84461C}"/>
                </a:ext>
              </a:extLst>
            </p:cNvPr>
            <p:cNvSpPr txBox="1"/>
            <p:nvPr/>
          </p:nvSpPr>
          <p:spPr>
            <a:xfrm>
              <a:off x="483153" y="12147184"/>
              <a:ext cx="7956527" cy="302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04808" indent="-304808">
                <a:buFont typeface="Arial" panose="020B0604020202020204" pitchFamily="34" charset="0"/>
                <a:buChar char="•"/>
              </a:pPr>
              <a:endParaRPr lang="en-US" sz="1900" dirty="0">
                <a:cs typeface="Times New Roman" panose="02020603050405020304" pitchFamily="18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F2B4286-4CB9-B241-AC3E-0321C3318CB5}"/>
              </a:ext>
            </a:extLst>
          </p:cNvPr>
          <p:cNvGrpSpPr/>
          <p:nvPr/>
        </p:nvGrpSpPr>
        <p:grpSpPr>
          <a:xfrm>
            <a:off x="20754656" y="8529153"/>
            <a:ext cx="8139905" cy="6017092"/>
            <a:chOff x="20726400" y="8305800"/>
            <a:chExt cx="8139905" cy="6452355"/>
          </a:xfrm>
        </p:grpSpPr>
        <p:sp>
          <p:nvSpPr>
            <p:cNvPr id="102" name="Rectangle 525">
              <a:extLst>
                <a:ext uri="{FF2B5EF4-FFF2-40B4-BE49-F238E27FC236}">
                  <a16:creationId xmlns:a16="http://schemas.microsoft.com/office/drawing/2014/main" id="{C90CDFF1-C360-4A67-8135-FA618C809D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6400" y="8763000"/>
              <a:ext cx="8124740" cy="59951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3366"/>
              </a:solidFill>
              <a:miter lim="800000"/>
              <a:headEnd/>
              <a:tailEnd/>
            </a:ln>
            <a:effectLst>
              <a:outerShdw dist="99060" dir="3000000" algn="ctr" rotWithShape="0">
                <a:schemeClr val="bg2">
                  <a:lumMod val="75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sz="2133" b="1" dirty="0">
                <a:solidFill>
                  <a:srgbClr val="0000FF"/>
                </a:solidFill>
              </a:endParaRP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6A9E2E4-1778-204D-BB6A-0CB0992E410D}"/>
                </a:ext>
              </a:extLst>
            </p:cNvPr>
            <p:cNvGrpSpPr/>
            <p:nvPr/>
          </p:nvGrpSpPr>
          <p:grpSpPr>
            <a:xfrm>
              <a:off x="20735772" y="8305800"/>
              <a:ext cx="8130533" cy="6215749"/>
              <a:chOff x="20735772" y="8610600"/>
              <a:chExt cx="8130533" cy="6215749"/>
            </a:xfrm>
          </p:grpSpPr>
          <p:sp>
            <p:nvSpPr>
              <p:cNvPr id="99" name="Rectangle 526">
                <a:extLst>
                  <a:ext uri="{FF2B5EF4-FFF2-40B4-BE49-F238E27FC236}">
                    <a16:creationId xmlns:a16="http://schemas.microsoft.com/office/drawing/2014/main" id="{C445B356-DDA5-4605-991A-119FE18C0B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38959" y="8610600"/>
                <a:ext cx="8124161" cy="424731"/>
              </a:xfrm>
              <a:prstGeom prst="rect">
                <a:avLst/>
              </a:prstGeom>
              <a:solidFill>
                <a:srgbClr val="00529B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en-US" sz="3200" b="1" dirty="0">
                    <a:solidFill>
                      <a:srgbClr val="FFFFFF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Conclusions &amp; Next Steps</a:t>
                </a:r>
              </a:p>
            </p:txBody>
          </p:sp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3F113D0B-DFFE-44BE-B70C-E8F66F23EFA7}"/>
                  </a:ext>
                </a:extLst>
              </p:cNvPr>
              <p:cNvSpPr txBox="1"/>
              <p:nvPr/>
            </p:nvSpPr>
            <p:spPr>
              <a:xfrm>
                <a:off x="20735772" y="8836115"/>
                <a:ext cx="8130533" cy="5990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2550" dirty="0">
                    <a:cs typeface="Times New Roman" panose="02020603050405020304" pitchFamily="18" charset="0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55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There is a paucity of peer mentoring programs aimed at postgraduate trainees, and very few are described in the literature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55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This research highlights the success of a peer mentoring program in a rigorous Internal Medicine residency program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55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use of a peer mentoring program could help reduce burnout and emotional fatigue during residency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55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Similar </a:t>
                </a:r>
                <a:r>
                  <a:rPr lang="en-US" sz="2550" dirty="0">
                    <a:solidFill>
                      <a:srgbClr val="00000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peer mentoring initiatives would likely be successful in other residencies.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550" dirty="0">
                    <a:solidFill>
                      <a:srgbClr val="000000"/>
                    </a:solidFill>
                    <a:effectLst/>
                    <a:cs typeface="Times New Roman" panose="02020603050405020304" pitchFamily="18" charset="0"/>
                  </a:rPr>
                  <a:t>We anticipate continuing this program as a resident-led initiative with future plans to augment th</a:t>
                </a:r>
                <a:r>
                  <a:rPr lang="en-US" sz="2550" dirty="0">
                    <a:solidFill>
                      <a:srgbClr val="000000"/>
                    </a:solidFill>
                    <a:cs typeface="Times New Roman" panose="02020603050405020304" pitchFamily="18" charset="0"/>
                  </a:rPr>
                  <a:t>e peer mentorship curriculum and increase structured mentorship activities</a:t>
                </a:r>
                <a:endParaRPr lang="en-US" sz="2550" dirty="0">
                  <a:effectLst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4A30CEA-E5AD-DC4A-818F-3D7F374C5E0B}"/>
              </a:ext>
            </a:extLst>
          </p:cNvPr>
          <p:cNvGrpSpPr/>
          <p:nvPr/>
        </p:nvGrpSpPr>
        <p:grpSpPr>
          <a:xfrm>
            <a:off x="8763000" y="3276600"/>
            <a:ext cx="11696548" cy="12938708"/>
            <a:chOff x="8772815" y="5830327"/>
            <a:chExt cx="11696548" cy="10385907"/>
          </a:xfrm>
        </p:grpSpPr>
        <p:sp>
          <p:nvSpPr>
            <p:cNvPr id="85" name="Rectangle 523">
              <a:extLst>
                <a:ext uri="{FF2B5EF4-FFF2-40B4-BE49-F238E27FC236}">
                  <a16:creationId xmlns:a16="http://schemas.microsoft.com/office/drawing/2014/main" id="{2B7127F5-1A58-4AF1-81E8-3D8B16BA0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89269" y="5846384"/>
              <a:ext cx="11680093" cy="103698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3366"/>
              </a:solidFill>
              <a:miter lim="800000"/>
              <a:headEnd/>
              <a:tailEnd/>
            </a:ln>
            <a:effectLst>
              <a:outerShdw dist="99060" dir="3000000" algn="ctr" rotWithShape="0">
                <a:schemeClr val="bg2">
                  <a:lumMod val="75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sz="2133" b="1" dirty="0">
                <a:solidFill>
                  <a:srgbClr val="0000FF"/>
                </a:solidFill>
              </a:endParaRPr>
            </a:p>
          </p:txBody>
        </p:sp>
        <p:sp>
          <p:nvSpPr>
            <p:cNvPr id="68" name="Rectangle 524">
              <a:extLst>
                <a:ext uri="{FF2B5EF4-FFF2-40B4-BE49-F238E27FC236}">
                  <a16:creationId xmlns:a16="http://schemas.microsoft.com/office/drawing/2014/main" id="{F6D49B31-20B9-4F75-8B83-2550F6C30D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72815" y="5830327"/>
              <a:ext cx="11696548" cy="345873"/>
            </a:xfrm>
            <a:prstGeom prst="rect">
              <a:avLst/>
            </a:prstGeom>
            <a:solidFill>
              <a:srgbClr val="00529B"/>
            </a:solidFill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Descriptive Results</a:t>
              </a:r>
              <a:endParaRPr lang="en-US" sz="3200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8CD0E333-6483-884D-82F9-09C64EC5340E}"/>
              </a:ext>
            </a:extLst>
          </p:cNvPr>
          <p:cNvGrpSpPr/>
          <p:nvPr/>
        </p:nvGrpSpPr>
        <p:grpSpPr>
          <a:xfrm>
            <a:off x="423450" y="9575250"/>
            <a:ext cx="8187150" cy="1849730"/>
            <a:chOff x="383822" y="6841623"/>
            <a:chExt cx="8187150" cy="1678218"/>
          </a:xfrm>
        </p:grpSpPr>
        <p:sp>
          <p:nvSpPr>
            <p:cNvPr id="1038" name="Rectangle 527"/>
            <p:cNvSpPr>
              <a:spLocks noChangeArrowheads="1"/>
            </p:cNvSpPr>
            <p:nvPr/>
          </p:nvSpPr>
          <p:spPr bwMode="auto">
            <a:xfrm>
              <a:off x="393672" y="7472969"/>
              <a:ext cx="8161867" cy="104687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3366"/>
              </a:solidFill>
              <a:miter lim="800000"/>
              <a:headEnd/>
              <a:tailEnd/>
            </a:ln>
            <a:effectLst>
              <a:outerShdw dist="99060" dir="3000000" algn="ctr" rotWithShape="0">
                <a:schemeClr val="bg2">
                  <a:lumMod val="75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 sz="2133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24791" y="7223740"/>
              <a:ext cx="7988448" cy="2492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04808" indent="-304808">
                <a:buFont typeface="Arial" panose="020B0604020202020204" pitchFamily="34" charset="0"/>
                <a:buChar char="•"/>
              </a:pPr>
              <a:endParaRPr lang="en-US" sz="2000" dirty="0">
                <a:cs typeface="Times New Roman" panose="02020603050405020304" pitchFamily="18" charset="0"/>
              </a:endParaRPr>
            </a:p>
          </p:txBody>
        </p:sp>
        <p:sp>
          <p:nvSpPr>
            <p:cNvPr id="86" name="Rectangle 522"/>
            <p:cNvSpPr>
              <a:spLocks noChangeArrowheads="1"/>
            </p:cNvSpPr>
            <p:nvPr/>
          </p:nvSpPr>
          <p:spPr bwMode="auto">
            <a:xfrm>
              <a:off x="383822" y="6841623"/>
              <a:ext cx="8187150" cy="621072"/>
            </a:xfrm>
            <a:prstGeom prst="rect">
              <a:avLst/>
            </a:prstGeom>
            <a:solidFill>
              <a:srgbClr val="00529B"/>
            </a:solidFill>
            <a:ln w="12700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Objectives &amp; Hypothesis </a:t>
              </a:r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0FD3161F-8DA8-4347-BADF-205993E37D76}"/>
              </a:ext>
            </a:extLst>
          </p:cNvPr>
          <p:cNvSpPr/>
          <p:nvPr/>
        </p:nvSpPr>
        <p:spPr>
          <a:xfrm>
            <a:off x="533400" y="12146101"/>
            <a:ext cx="806623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Interns and senior residents were asked to fill out a pre-match survey regarding their personal and professional interests, which were used to create pair matchings</a:t>
            </a:r>
            <a:r>
              <a:rPr lang="en-US" sz="2700" dirty="0">
                <a:effectLst/>
                <a:cs typeface="Times New Roman" panose="02020603050405020304" pitchFamily="18" charset="0"/>
              </a:rPr>
              <a:t> 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Mentors and mentees were asked to meet informally, and formal events were organized throughout the year to facilitate engagement</a:t>
            </a:r>
            <a:r>
              <a:rPr lang="en-US" sz="2700" dirty="0">
                <a:effectLst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700" dirty="0">
                <a:effectLst/>
                <a:highlight>
                  <a:srgbClr val="FFFFFF"/>
                </a:highlight>
                <a:ea typeface="Arial" panose="020B0604020202020204" pitchFamily="34" charset="0"/>
                <a:cs typeface="Times New Roman" panose="02020603050405020304" pitchFamily="18" charset="0"/>
              </a:rPr>
              <a:t>We distributed a survey to participants before and after implementation of the peer mentoring program.</a:t>
            </a:r>
            <a:endParaRPr lang="en-US" sz="27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60EA7D-B54F-DFC0-50AE-D6FB0C395BB8}"/>
              </a:ext>
            </a:extLst>
          </p:cNvPr>
          <p:cNvSpPr txBox="1"/>
          <p:nvPr/>
        </p:nvSpPr>
        <p:spPr>
          <a:xfrm>
            <a:off x="564418" y="10477381"/>
            <a:ext cx="784590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3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Evaluate the utility and success of a peer mentoring program in a rigorous internal medicine residency program</a:t>
            </a:r>
            <a:r>
              <a:rPr lang="en-US" sz="2300" dirty="0">
                <a:effectLst/>
                <a:cs typeface="Times New Roman" panose="02020603050405020304" pitchFamily="18" charset="0"/>
              </a:rPr>
              <a:t> </a:t>
            </a:r>
            <a:endParaRPr lang="en-US" sz="2300" dirty="0"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7111A2-47A3-A0B4-A821-D5A290D10630}"/>
              </a:ext>
            </a:extLst>
          </p:cNvPr>
          <p:cNvSpPr txBox="1"/>
          <p:nvPr/>
        </p:nvSpPr>
        <p:spPr>
          <a:xfrm>
            <a:off x="8975846" y="3979020"/>
            <a:ext cx="1114095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100% of interns and 80% of senior residents chose to participate in the program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AC5B79D-FD40-9003-9FDB-3310DE14A2E6}"/>
              </a:ext>
            </a:extLst>
          </p:cNvPr>
          <p:cNvSpPr txBox="1"/>
          <p:nvPr/>
        </p:nvSpPr>
        <p:spPr>
          <a:xfrm>
            <a:off x="8952759" y="9164895"/>
            <a:ext cx="1135330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49 pairs were matched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29/49 interns completed the pre-survey and 35/49 completed the post-survey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24/36 senior residents completed the pre-survey and 9/36 completed the post-survey</a:t>
            </a:r>
          </a:p>
          <a:p>
            <a:endParaRPr lang="en-US" sz="26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interns surveyed, 50% said they did not have a social support network local to Durham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interns surveyed, 89% said that they are more likely to discuss certain topics with a peer mentor rather than an academic mentor</a:t>
            </a:r>
            <a:endParaRPr lang="en-US" sz="26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Rates of burnout increased for interns after their first year of residency (14% pre vs. 65% post) as did rates of feeling more callous towards people (10% pre vs. 47% post</a:t>
            </a:r>
            <a:r>
              <a:rPr lang="en-US" sz="2600" dirty="0"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endParaRPr lang="en-US" sz="26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Rates of feeling that one has positively influenced other people’s lives through their work decreased (94% pre vs 85% post) in the intern class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Senior residents reported decreased burnout after the program (46% pre vs. 33% post) and overall feeling less callous (59% pre vs. 33% post)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600" dirty="0"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6" name="Table 26">
            <a:extLst>
              <a:ext uri="{FF2B5EF4-FFF2-40B4-BE49-F238E27FC236}">
                <a16:creationId xmlns:a16="http://schemas.microsoft.com/office/drawing/2014/main" id="{EC75305E-13F8-F826-9C4C-70B2AA0E0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96704"/>
              </p:ext>
            </p:extLst>
          </p:nvPr>
        </p:nvGraphicFramePr>
        <p:xfrm>
          <a:off x="8952759" y="4697223"/>
          <a:ext cx="11307140" cy="47875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653570">
                  <a:extLst>
                    <a:ext uri="{9D8B030D-6E8A-4147-A177-3AD203B41FA5}">
                      <a16:colId xmlns:a16="http://schemas.microsoft.com/office/drawing/2014/main" val="77505808"/>
                    </a:ext>
                  </a:extLst>
                </a:gridCol>
                <a:gridCol w="5653570">
                  <a:extLst>
                    <a:ext uri="{9D8B030D-6E8A-4147-A177-3AD203B41FA5}">
                      <a16:colId xmlns:a16="http://schemas.microsoft.com/office/drawing/2014/main" val="1032895510"/>
                    </a:ext>
                  </a:extLst>
                </a:gridCol>
              </a:tblGrid>
              <a:tr h="42887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Senior Residents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614047"/>
                  </a:ext>
                </a:extLst>
              </a:tr>
              <a:tr h="4053780">
                <a:tc>
                  <a:txBody>
                    <a:bodyPr/>
                    <a:lstStyle/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Respondents primarily between ages of 26-29 years old (80%) and 30-34 years old (14%)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52% female, 48% male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 Caucasian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28% single, 72% in relationships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Respondents primarily between ages of 26-29 years old (71%) and 30-34 years old (30%)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46% female, 46% male, 8% prefer not to say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 Caucasian </a:t>
                      </a:r>
                    </a:p>
                    <a:p>
                      <a:pPr marL="285750" marR="0" lvl="0" indent="-285750" algn="l" defTabSz="812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8% single, 92% in relationships 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484655"/>
                  </a:ext>
                </a:extLst>
              </a:tr>
            </a:tbl>
          </a:graphicData>
        </a:graphic>
      </p:graphicFrame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E3181DA5-621F-2A89-DAB3-B239276C32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3461595"/>
              </p:ext>
            </p:extLst>
          </p:nvPr>
        </p:nvGraphicFramePr>
        <p:xfrm>
          <a:off x="9372600" y="6763277"/>
          <a:ext cx="4572000" cy="264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23E7A4BC-604B-26A3-FDE9-C78E4DA28A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4280317"/>
              </p:ext>
            </p:extLst>
          </p:nvPr>
        </p:nvGraphicFramePr>
        <p:xfrm>
          <a:off x="15087600" y="6749359"/>
          <a:ext cx="4572000" cy="264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84DB1A6A-C15A-6415-0336-5AA5AD6BC692}"/>
              </a:ext>
            </a:extLst>
          </p:cNvPr>
          <p:cNvSpPr txBox="1"/>
          <p:nvPr/>
        </p:nvSpPr>
        <p:spPr>
          <a:xfrm>
            <a:off x="20999891" y="3886200"/>
            <a:ext cx="779755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Most interns (66%) felt that participating in a peer mentoring program contributed positively to their overall residency experience and helped them transition into PGY-1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100% of interns and senior residents felt that the peer mentorship program should be continued.  </a:t>
            </a:r>
            <a:endParaRPr lang="en-US" sz="2500" dirty="0"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When interns were asked to provide examples of topics they would prefer to discuss with a peer mentor as opposed to an academic mentor, “burnout” was mentioned 5 times in the post survey as opposed to once in the pre survey </a:t>
            </a:r>
          </a:p>
          <a:p>
            <a:endParaRPr lang="en-US" sz="2300" dirty="0"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2FA36AC-7E87-07D1-87B4-13B135259CB1}"/>
              </a:ext>
            </a:extLst>
          </p:cNvPr>
          <p:cNvSpPr/>
          <p:nvPr/>
        </p:nvSpPr>
        <p:spPr bwMode="auto">
          <a:xfrm>
            <a:off x="20459547" y="576489"/>
            <a:ext cx="7886853" cy="208538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8" name="Picture 4" descr="Duke Medicine – Logos Download">
            <a:extLst>
              <a:ext uri="{FF2B5EF4-FFF2-40B4-BE49-F238E27FC236}">
                <a16:creationId xmlns:a16="http://schemas.microsoft.com/office/drawing/2014/main" id="{B5F5E6B7-B3DB-A880-C60C-DE265FF9C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9571" y="867108"/>
            <a:ext cx="7406803" cy="14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18458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46347742</TotalTime>
  <Words>818</Words>
  <Application>Microsoft Macintosh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Times New Roman</vt:lpstr>
      <vt:lpstr>Default Design</vt:lpstr>
      <vt:lpstr>PowerPoint Presentation</vt:lpstr>
    </vt:vector>
  </TitlesOfParts>
  <Manager>Medical Media Service (919) 286-6930</Manager>
  <Company>Veterans Affairs Medical Center, Durham, 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VA/Duke 4x5 Template</dc:title>
  <dc:subject>VA/Duke 4x5 Template</dc:subject>
  <dc:creator>Lesa Hall, Medical Illustrator</dc:creator>
  <cp:keywords>template, poster, 4x6, VA, Duke</cp:keywords>
  <dc:description>For general distribution_x000d_
VA is ALWAYS listed first for posters produced at the VA Medical Center</dc:description>
  <cp:lastModifiedBy>Neesha Nama, M.D.</cp:lastModifiedBy>
  <cp:revision>865</cp:revision>
  <cp:lastPrinted>2016-10-25T16:00:39Z</cp:lastPrinted>
  <dcterms:created xsi:type="dcterms:W3CDTF">1998-04-10T13:47:14Z</dcterms:created>
  <dcterms:modified xsi:type="dcterms:W3CDTF">2023-03-21T01:34:49Z</dcterms:modified>
  <cp:category>template</cp:category>
</cp:coreProperties>
</file>