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E_42699D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9" r:id="rId5"/>
    <p:sldId id="259" r:id="rId6"/>
    <p:sldId id="270" r:id="rId7"/>
    <p:sldId id="277" r:id="rId8"/>
    <p:sldId id="279" r:id="rId9"/>
    <p:sldId id="275" r:id="rId10"/>
  </p:sldIdLst>
  <p:sldSz cx="37463413" cy="2106771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60" userDrawn="1">
          <p15:clr>
            <a:srgbClr val="A4A3A4"/>
          </p15:clr>
        </p15:guide>
        <p15:guide id="2" pos="1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EFAA3F-0B49-A69A-D9CC-010B508DF01A}" name="Baxley, Bethany" initials="BB" userId="S::bbaxley@ttu.edu::5eaa151b-1957-4830-af5b-8b4f04374931" providerId="AD"/>
  <p188:author id="{8A634EE8-5BB8-19F7-1102-FD11433ABE6B}" name="Komal Safdar" initials="KS" userId="S::kss70@duke.edu::c5fdcc59-6c47-4435-8830-5cb841ce0605" providerId="AD"/>
  <p188:author id="{73A1A7EF-4BE4-CB8D-B229-F20E1F7C5D43}" name="Anderson, Nichole" initials="AN" userId="S::Nichole.Anderson@ttu.edu::909e211e-bb83-4361-9973-bca9d4e248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Osborn" initials="JO" lastIdx="1" clrIdx="0">
    <p:extLst>
      <p:ext uri="{19B8F6BF-5375-455C-9EA6-DF929625EA0E}">
        <p15:presenceInfo xmlns:p15="http://schemas.microsoft.com/office/powerpoint/2012/main" userId="James Osbo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12C"/>
    <a:srgbClr val="E5E5E5"/>
    <a:srgbClr val="114A86"/>
    <a:srgbClr val="FEFEFE"/>
    <a:srgbClr val="488ACF"/>
    <a:srgbClr val="0B77FF"/>
    <a:srgbClr val="62A1DB"/>
    <a:srgbClr val="2568B7"/>
    <a:srgbClr val="FCF6F5"/>
    <a:srgbClr val="11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39" d="100"/>
          <a:sy n="39" d="100"/>
        </p:scale>
        <p:origin x="536" y="200"/>
      </p:cViewPr>
      <p:guideLst>
        <p:guide orient="horz" pos="6660"/>
        <p:guide pos="11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duhsnas-pri\home\ab807\FSDesktop\Desktop\charts%20and%20graphs%20for%20AHEAD%20pos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hsnas-pri\home\ab807\FSDesktop\Desktop\charts%20and%20graphs%20for%20AHEAD%20pos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dirty="0">
                <a:solidFill>
                  <a:schemeClr val="tx1"/>
                </a:solidFill>
              </a:rPr>
              <a:t>How often do you discuss CDI with your teams?</a:t>
            </a:r>
          </a:p>
        </c:rich>
      </c:tx>
      <c:layout>
        <c:manualLayout>
          <c:xMode val="edge"/>
          <c:yMode val="edge"/>
          <c:x val="0.21770292069290467"/>
          <c:y val="7.2544391391906632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8448923478007836"/>
          <c:y val="0.19308898224711116"/>
          <c:w val="0.6637036949057592"/>
          <c:h val="0.72807006781530359"/>
        </c:manualLayout>
      </c:layout>
      <c:barChart>
        <c:barDir val="col"/>
        <c:grouping val="clustered"/>
        <c:varyColors val="0"/>
        <c:ser>
          <c:idx val="0"/>
          <c:order val="0"/>
          <c:tx>
            <c:strRef>
              <c:f>Sheet1!$B$1</c:f>
              <c:strCache>
                <c:ptCount val="1"/>
                <c:pt idx="0">
                  <c:v>How often do you discuss CDI with your teams?</c:v>
                </c:pt>
              </c:strCache>
            </c:strRef>
          </c:tx>
          <c:spPr>
            <a:solidFill>
              <a:schemeClr val="accent1"/>
            </a:solidFill>
            <a:ln>
              <a:noFill/>
            </a:ln>
            <a:effectLst>
              <a:outerShdw blurRad="254000" sx="102000" sy="102000" algn="ctr" rotWithShape="0">
                <a:prstClr val="black">
                  <a:alpha val="20000"/>
                </a:prstClr>
              </a:outerShdw>
            </a:effectLst>
          </c:spPr>
          <c:invertIfNegative val="0"/>
          <c:dLbls>
            <c:dLbl>
              <c:idx val="0"/>
              <c:layout>
                <c:manualLayout>
                  <c:x val="-2.0867489669699788E-17"/>
                  <c:y val="-4.181080576769336E-2"/>
                </c:manualLayout>
              </c:layout>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4D-43ED-83A1-6EE937AD0430}"/>
                </c:ext>
              </c:extLst>
            </c:dLbl>
            <c:dLbl>
              <c:idx val="1"/>
              <c:layout>
                <c:manualLayout>
                  <c:x val="2.3903037021116947E-2"/>
                  <c:y val="0.2845370093977293"/>
                </c:manualLayout>
              </c:layout>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4D-43ED-83A1-6EE937AD0430}"/>
                </c:ext>
              </c:extLst>
            </c:dLbl>
            <c:dLbl>
              <c:idx val="2"/>
              <c:layout>
                <c:manualLayout>
                  <c:x val="9.3335668368170768E-2"/>
                  <c:y val="0.35748570336239049"/>
                </c:manualLayout>
              </c:layout>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4D-43ED-83A1-6EE937AD0430}"/>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showLeaderLines val="0"/>
              </c:ext>
            </c:extLst>
          </c:dLbls>
          <c:cat>
            <c:strRef>
              <c:f>Sheet1!$A$2:$A$5</c:f>
              <c:strCache>
                <c:ptCount val="3"/>
                <c:pt idx="0">
                  <c:v>Once a month</c:v>
                </c:pt>
                <c:pt idx="1">
                  <c:v>Once a week</c:v>
                </c:pt>
                <c:pt idx="2">
                  <c:v>Two to three times a week</c:v>
                </c:pt>
              </c:strCache>
            </c:strRef>
          </c:cat>
          <c:val>
            <c:numRef>
              <c:f>Sheet1!$B$2:$B$5</c:f>
              <c:numCache>
                <c:formatCode>0%</c:formatCode>
                <c:ptCount val="4"/>
                <c:pt idx="0">
                  <c:v>0.16</c:v>
                </c:pt>
                <c:pt idx="1">
                  <c:v>0.47</c:v>
                </c:pt>
                <c:pt idx="2">
                  <c:v>0.37</c:v>
                </c:pt>
              </c:numCache>
            </c:numRef>
          </c:val>
          <c:extLst>
            <c:ext xmlns:c16="http://schemas.microsoft.com/office/drawing/2014/chart" uri="{C3380CC4-5D6E-409C-BE32-E72D297353CC}">
              <c16:uniqueId val="{00000000-068A-4B7C-ACB9-C1E8CC303BED}"/>
            </c:ext>
          </c:extLst>
        </c:ser>
        <c:dLbls>
          <c:dLblPos val="inEnd"/>
          <c:showLegendKey val="0"/>
          <c:showVal val="1"/>
          <c:showCatName val="0"/>
          <c:showSerName val="0"/>
          <c:showPercent val="0"/>
          <c:showBubbleSize val="0"/>
        </c:dLbls>
        <c:gapWidth val="150"/>
        <c:axId val="994498448"/>
        <c:axId val="994502712"/>
      </c:barChart>
      <c:catAx>
        <c:axId val="994498448"/>
        <c:scaling>
          <c:orientation val="minMax"/>
        </c:scaling>
        <c:delete val="1"/>
        <c:axPos val="b"/>
        <c:numFmt formatCode="General" sourceLinked="1"/>
        <c:majorTickMark val="out"/>
        <c:minorTickMark val="none"/>
        <c:tickLblPos val="nextTo"/>
        <c:crossAx val="994502712"/>
        <c:crosses val="autoZero"/>
        <c:auto val="1"/>
        <c:lblAlgn val="ctr"/>
        <c:lblOffset val="100"/>
        <c:noMultiLvlLbl val="0"/>
      </c:catAx>
      <c:valAx>
        <c:axId val="99450271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crossAx val="9944984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r>
              <a:rPr lang="en-US" sz="3200" dirty="0">
                <a:solidFill>
                  <a:schemeClr val="tx1"/>
                </a:solidFill>
              </a:rPr>
              <a:t>How </a:t>
            </a:r>
            <a:r>
              <a:rPr lang="en-US" sz="3200" dirty="0">
                <a:solidFill>
                  <a:srgbClr val="FF0000"/>
                </a:solidFill>
              </a:rPr>
              <a:t>IMPORTANT</a:t>
            </a:r>
            <a:r>
              <a:rPr lang="en-US" sz="3200" dirty="0">
                <a:solidFill>
                  <a:schemeClr val="tx1"/>
                </a:solidFill>
              </a:rPr>
              <a:t> is it for residents to know about health system quality metrics? </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Export!$B$113</c:f>
              <c:strCache>
                <c:ptCount val="1"/>
                <c:pt idx="0">
                  <c:v>Percentage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2.7777777777777779E-3"/>
                  <c:y val="0.199074074074074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9A-4563-BFA8-42A2FE00CF21}"/>
                </c:ext>
              </c:extLst>
            </c:dLbl>
            <c:dLbl>
              <c:idx val="1"/>
              <c:layout>
                <c:manualLayout>
                  <c:x val="5.5555555555555558E-3"/>
                  <c:y val="0.254629629629629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9A-4563-BFA8-42A2FE00CF21}"/>
                </c:ext>
              </c:extLst>
            </c:dLbl>
            <c:dLbl>
              <c:idx val="2"/>
              <c:layout>
                <c:manualLayout>
                  <c:x val="2.777777777777676E-3"/>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9A-4563-BFA8-42A2FE00CF21}"/>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Export!$A$114:$A$116</c:f>
              <c:strCache>
                <c:ptCount val="3"/>
                <c:pt idx="0">
                  <c:v>Moderately important</c:v>
                </c:pt>
                <c:pt idx="1">
                  <c:v>Very important</c:v>
                </c:pt>
                <c:pt idx="2">
                  <c:v>Extremely important</c:v>
                </c:pt>
              </c:strCache>
            </c:strRef>
          </c:cat>
          <c:val>
            <c:numRef>
              <c:f>Export!$B$114:$B$116</c:f>
              <c:numCache>
                <c:formatCode>0%</c:formatCode>
                <c:ptCount val="3"/>
                <c:pt idx="0">
                  <c:v>0.4</c:v>
                </c:pt>
                <c:pt idx="1">
                  <c:v>0.5</c:v>
                </c:pt>
                <c:pt idx="2">
                  <c:v>0.1</c:v>
                </c:pt>
              </c:numCache>
            </c:numRef>
          </c:val>
          <c:extLst>
            <c:ext xmlns:c16="http://schemas.microsoft.com/office/drawing/2014/chart" uri="{C3380CC4-5D6E-409C-BE32-E72D297353CC}">
              <c16:uniqueId val="{00000003-7B9A-4563-BFA8-42A2FE00CF21}"/>
            </c:ext>
          </c:extLst>
        </c:ser>
        <c:dLbls>
          <c:showLegendKey val="0"/>
          <c:showVal val="1"/>
          <c:showCatName val="0"/>
          <c:showSerName val="0"/>
          <c:showPercent val="0"/>
          <c:showBubbleSize val="0"/>
        </c:dLbls>
        <c:gapWidth val="65"/>
        <c:shape val="box"/>
        <c:axId val="861001168"/>
        <c:axId val="861001824"/>
        <c:axId val="0"/>
      </c:bar3DChart>
      <c:catAx>
        <c:axId val="86100116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861001824"/>
        <c:crosses val="autoZero"/>
        <c:auto val="1"/>
        <c:lblAlgn val="ctr"/>
        <c:lblOffset val="100"/>
        <c:noMultiLvlLbl val="0"/>
      </c:catAx>
      <c:valAx>
        <c:axId val="861001824"/>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86100116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24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dirty="0">
                <a:solidFill>
                  <a:schemeClr val="bg1"/>
                </a:solidFill>
              </a:rPr>
              <a:t>How well do you understand topics such as Diagnosis Related Groups (DRG), Relative Weight (RW), Case Mix Index (CMI) </a:t>
            </a:r>
            <a:r>
              <a:rPr lang="en-US" sz="2800" dirty="0">
                <a:solidFill>
                  <a:schemeClr val="accent4"/>
                </a:solidFill>
              </a:rPr>
              <a:t>AFTER</a:t>
            </a:r>
            <a:r>
              <a:rPr lang="en-US" sz="2800" dirty="0">
                <a:solidFill>
                  <a:schemeClr val="bg1"/>
                </a:solidFill>
              </a:rPr>
              <a:t> this teaching session? </a:t>
            </a:r>
          </a:p>
        </c:rich>
      </c:tx>
      <c:layout>
        <c:manualLayout>
          <c:xMode val="edge"/>
          <c:yMode val="edge"/>
          <c:x val="0.12131757179027429"/>
          <c:y val="4.5109188083664604E-2"/>
        </c:manualLayout>
      </c:layout>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Export!$B$152</c:f>
              <c:strCache>
                <c:ptCount val="1"/>
                <c:pt idx="0">
                  <c:v>Percentage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Export!$A$153:$A$156</c:f>
              <c:strCache>
                <c:ptCount val="4"/>
                <c:pt idx="0">
                  <c:v>Slightly well</c:v>
                </c:pt>
                <c:pt idx="1">
                  <c:v>Moderately well</c:v>
                </c:pt>
                <c:pt idx="2">
                  <c:v>Very well</c:v>
                </c:pt>
                <c:pt idx="3">
                  <c:v>Extremely well</c:v>
                </c:pt>
              </c:strCache>
            </c:strRef>
          </c:cat>
          <c:val>
            <c:numRef>
              <c:f>Export!$B$153:$B$156</c:f>
              <c:numCache>
                <c:formatCode>0%</c:formatCode>
                <c:ptCount val="4"/>
                <c:pt idx="0">
                  <c:v>0.2</c:v>
                </c:pt>
                <c:pt idx="1">
                  <c:v>0.35</c:v>
                </c:pt>
                <c:pt idx="2">
                  <c:v>0.4</c:v>
                </c:pt>
                <c:pt idx="3">
                  <c:v>0.05</c:v>
                </c:pt>
              </c:numCache>
            </c:numRef>
          </c:val>
          <c:extLst>
            <c:ext xmlns:c16="http://schemas.microsoft.com/office/drawing/2014/chart" uri="{C3380CC4-5D6E-409C-BE32-E72D297353CC}">
              <c16:uniqueId val="{00000000-99E7-4F3F-BF71-FD8E4186CD77}"/>
            </c:ext>
          </c:extLst>
        </c:ser>
        <c:dLbls>
          <c:dLblPos val="inEnd"/>
          <c:showLegendKey val="0"/>
          <c:showVal val="1"/>
          <c:showCatName val="0"/>
          <c:showSerName val="0"/>
          <c:showPercent val="0"/>
          <c:showBubbleSize val="0"/>
        </c:dLbls>
        <c:gapWidth val="115"/>
        <c:overlap val="-20"/>
        <c:axId val="873271992"/>
        <c:axId val="873272976"/>
      </c:barChart>
      <c:catAx>
        <c:axId val="873271992"/>
        <c:scaling>
          <c:orientation val="minMax"/>
        </c:scaling>
        <c:delete val="0"/>
        <c:axPos val="l"/>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crossAx val="873272976"/>
        <c:crosses val="autoZero"/>
        <c:auto val="1"/>
        <c:lblAlgn val="ctr"/>
        <c:lblOffset val="100"/>
        <c:noMultiLvlLbl val="0"/>
      </c:catAx>
      <c:valAx>
        <c:axId val="873272976"/>
        <c:scaling>
          <c:orientation val="minMax"/>
        </c:scaling>
        <c:delete val="1"/>
        <c:axPos val="b"/>
        <c:numFmt formatCode="0%" sourceLinked="1"/>
        <c:majorTickMark val="out"/>
        <c:minorTickMark val="none"/>
        <c:tickLblPos val="nextTo"/>
        <c:crossAx val="8732719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2800" b="1" dirty="0">
                <a:solidFill>
                  <a:schemeClr val="tx1"/>
                </a:solidFill>
              </a:rPr>
              <a:t>How often did you document sepsis using the Duke sepsis definition</a:t>
            </a:r>
            <a:r>
              <a:rPr lang="en-US" sz="2800" b="1" dirty="0">
                <a:solidFill>
                  <a:srgbClr val="FF0000"/>
                </a:solidFill>
              </a:rPr>
              <a:t> BEFORE</a:t>
            </a:r>
            <a:r>
              <a:rPr lang="en-US" sz="2800" b="1" dirty="0">
                <a:solidFill>
                  <a:schemeClr val="tx1"/>
                </a:solidFill>
              </a:rPr>
              <a:t> this session? </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7843158709691822E-2"/>
          <c:y val="0.2713361820071602"/>
          <c:w val="0.97215684129030822"/>
          <c:h val="0.41785192569135043"/>
        </c:manualLayout>
      </c:layout>
      <c:barChart>
        <c:barDir val="col"/>
        <c:grouping val="clustered"/>
        <c:varyColors val="0"/>
        <c:ser>
          <c:idx val="0"/>
          <c:order val="0"/>
          <c:tx>
            <c:strRef>
              <c:f>Export!$B$159</c:f>
              <c:strCache>
                <c:ptCount val="1"/>
                <c:pt idx="0">
                  <c:v>Percentage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Export!$A$160:$A$163</c:f>
              <c:strCache>
                <c:ptCount val="4"/>
                <c:pt idx="0">
                  <c:v>Never</c:v>
                </c:pt>
                <c:pt idx="1">
                  <c:v>Sometimes</c:v>
                </c:pt>
                <c:pt idx="2">
                  <c:v>About half the time</c:v>
                </c:pt>
                <c:pt idx="3">
                  <c:v>Most of the time</c:v>
                </c:pt>
              </c:strCache>
            </c:strRef>
          </c:cat>
          <c:val>
            <c:numRef>
              <c:f>Export!$B$160:$B$163</c:f>
              <c:numCache>
                <c:formatCode>0%</c:formatCode>
                <c:ptCount val="4"/>
                <c:pt idx="0">
                  <c:v>0.21</c:v>
                </c:pt>
                <c:pt idx="1">
                  <c:v>0.42</c:v>
                </c:pt>
                <c:pt idx="2">
                  <c:v>0.26</c:v>
                </c:pt>
                <c:pt idx="3">
                  <c:v>0.11</c:v>
                </c:pt>
              </c:numCache>
            </c:numRef>
          </c:val>
          <c:extLst>
            <c:ext xmlns:c16="http://schemas.microsoft.com/office/drawing/2014/chart" uri="{C3380CC4-5D6E-409C-BE32-E72D297353CC}">
              <c16:uniqueId val="{00000000-01DA-4562-BD7D-C53C6CEA5474}"/>
            </c:ext>
          </c:extLst>
        </c:ser>
        <c:dLbls>
          <c:dLblPos val="inEnd"/>
          <c:showLegendKey val="0"/>
          <c:showVal val="1"/>
          <c:showCatName val="0"/>
          <c:showSerName val="0"/>
          <c:showPercent val="0"/>
          <c:showBubbleSize val="0"/>
        </c:dLbls>
        <c:gapWidth val="65"/>
        <c:axId val="827865848"/>
        <c:axId val="827870112"/>
      </c:barChart>
      <c:catAx>
        <c:axId val="8278658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none" baseline="0">
                <a:solidFill>
                  <a:schemeClr val="dk1">
                    <a:lumMod val="75000"/>
                    <a:lumOff val="25000"/>
                  </a:schemeClr>
                </a:solidFill>
                <a:latin typeface="+mn-lt"/>
                <a:ea typeface="+mn-ea"/>
                <a:cs typeface="+mn-cs"/>
              </a:defRPr>
            </a:pPr>
            <a:endParaRPr lang="en-US"/>
          </a:p>
        </c:txPr>
        <c:crossAx val="827870112"/>
        <c:crosses val="autoZero"/>
        <c:auto val="1"/>
        <c:lblAlgn val="ctr"/>
        <c:lblOffset val="100"/>
        <c:noMultiLvlLbl val="0"/>
      </c:catAx>
      <c:valAx>
        <c:axId val="827870112"/>
        <c:scaling>
          <c:orientation val="minMax"/>
        </c:scaling>
        <c:delete val="1"/>
        <c:axPos val="l"/>
        <c:numFmt formatCode="0%" sourceLinked="1"/>
        <c:majorTickMark val="none"/>
        <c:minorTickMark val="none"/>
        <c:tickLblPos val="nextTo"/>
        <c:crossAx val="8278658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dirty="0">
                <a:solidFill>
                  <a:schemeClr val="bg1"/>
                </a:solidFill>
              </a:rPr>
              <a:t>How likely that this session will change the way you document in future? </a:t>
            </a:r>
          </a:p>
        </c:rich>
      </c:tx>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Export!$B$164</c:f>
              <c:strCache>
                <c:ptCount val="1"/>
                <c:pt idx="0">
                  <c:v>Percentage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Export!$A$165:$A$168</c:f>
              <c:strCache>
                <c:ptCount val="4"/>
                <c:pt idx="0">
                  <c:v>Somewhat unlikely</c:v>
                </c:pt>
                <c:pt idx="1">
                  <c:v>Neither likely nor unlikely</c:v>
                </c:pt>
                <c:pt idx="2">
                  <c:v>Somewhat likely</c:v>
                </c:pt>
                <c:pt idx="3">
                  <c:v>Extremely likely</c:v>
                </c:pt>
              </c:strCache>
            </c:strRef>
          </c:cat>
          <c:val>
            <c:numRef>
              <c:f>Export!$B$165:$B$168</c:f>
              <c:numCache>
                <c:formatCode>0%</c:formatCode>
                <c:ptCount val="4"/>
                <c:pt idx="0">
                  <c:v>0.05</c:v>
                </c:pt>
                <c:pt idx="1">
                  <c:v>0.05</c:v>
                </c:pt>
                <c:pt idx="2">
                  <c:v>0.57999999999999996</c:v>
                </c:pt>
                <c:pt idx="3">
                  <c:v>0.32</c:v>
                </c:pt>
              </c:numCache>
            </c:numRef>
          </c:val>
          <c:extLst>
            <c:ext xmlns:c16="http://schemas.microsoft.com/office/drawing/2014/chart" uri="{C3380CC4-5D6E-409C-BE32-E72D297353CC}">
              <c16:uniqueId val="{00000000-46B5-4C42-9B1E-941481B6640D}"/>
            </c:ext>
          </c:extLst>
        </c:ser>
        <c:dLbls>
          <c:dLblPos val="outEnd"/>
          <c:showLegendKey val="0"/>
          <c:showVal val="1"/>
          <c:showCatName val="0"/>
          <c:showSerName val="0"/>
          <c:showPercent val="0"/>
          <c:showBubbleSize val="0"/>
        </c:dLbls>
        <c:gapWidth val="100"/>
        <c:overlap val="-24"/>
        <c:axId val="860628352"/>
        <c:axId val="860624744"/>
      </c:barChart>
      <c:catAx>
        <c:axId val="8606283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crossAx val="860624744"/>
        <c:crosses val="autoZero"/>
        <c:auto val="1"/>
        <c:lblAlgn val="ctr"/>
        <c:lblOffset val="100"/>
        <c:noMultiLvlLbl val="0"/>
      </c:catAx>
      <c:valAx>
        <c:axId val="860624744"/>
        <c:scaling>
          <c:orientation val="minMax"/>
        </c:scaling>
        <c:delete val="1"/>
        <c:axPos val="l"/>
        <c:numFmt formatCode="0%" sourceLinked="1"/>
        <c:majorTickMark val="none"/>
        <c:minorTickMark val="none"/>
        <c:tickLblPos val="nextTo"/>
        <c:crossAx val="8606283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800" b="1" dirty="0">
                <a:solidFill>
                  <a:schemeClr val="tx1"/>
                </a:solidFill>
              </a:rPr>
              <a:t>How familiar were you with topics such as Diagnosis Related Groups (DRG), Relative Weight (RW), Case Mix Index (CMI) </a:t>
            </a:r>
            <a:r>
              <a:rPr lang="en-US" sz="2800" b="1" dirty="0">
                <a:solidFill>
                  <a:srgbClr val="FF0000"/>
                </a:solidFill>
              </a:rPr>
              <a:t>BEFORE</a:t>
            </a:r>
            <a:r>
              <a:rPr lang="en-US" sz="2800" b="1" dirty="0">
                <a:solidFill>
                  <a:schemeClr val="tx1"/>
                </a:solidFill>
              </a:rPr>
              <a:t> this teaching session?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Export!$B$147</c:f>
              <c:strCache>
                <c:ptCount val="1"/>
                <c:pt idx="0">
                  <c:v>Percentage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Export!$A$148:$A$150</c:f>
              <c:strCache>
                <c:ptCount val="3"/>
                <c:pt idx="0">
                  <c:v>Not familiar at all</c:v>
                </c:pt>
                <c:pt idx="1">
                  <c:v>Slightly familiar</c:v>
                </c:pt>
                <c:pt idx="2">
                  <c:v>Very familiar</c:v>
                </c:pt>
              </c:strCache>
            </c:strRef>
          </c:cat>
          <c:val>
            <c:numRef>
              <c:f>Export!$B$148:$B$150</c:f>
              <c:numCache>
                <c:formatCode>0%</c:formatCode>
                <c:ptCount val="3"/>
                <c:pt idx="0">
                  <c:v>0.8</c:v>
                </c:pt>
                <c:pt idx="1">
                  <c:v>0.15</c:v>
                </c:pt>
                <c:pt idx="2">
                  <c:v>0.05</c:v>
                </c:pt>
              </c:numCache>
            </c:numRef>
          </c:val>
          <c:extLst>
            <c:ext xmlns:c16="http://schemas.microsoft.com/office/drawing/2014/chart" uri="{C3380CC4-5D6E-409C-BE32-E72D297353CC}">
              <c16:uniqueId val="{00000000-E26E-4D02-BA7E-99F4D912BC85}"/>
            </c:ext>
          </c:extLst>
        </c:ser>
        <c:dLbls>
          <c:dLblPos val="inEnd"/>
          <c:showLegendKey val="0"/>
          <c:showVal val="1"/>
          <c:showCatName val="0"/>
          <c:showSerName val="0"/>
          <c:showPercent val="0"/>
          <c:showBubbleSize val="0"/>
        </c:dLbls>
        <c:gapWidth val="65"/>
        <c:axId val="774072392"/>
        <c:axId val="774072720"/>
      </c:barChart>
      <c:catAx>
        <c:axId val="7740723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none" baseline="0">
                <a:solidFill>
                  <a:schemeClr val="dk1">
                    <a:lumMod val="75000"/>
                    <a:lumOff val="25000"/>
                  </a:schemeClr>
                </a:solidFill>
                <a:latin typeface="+mn-lt"/>
                <a:ea typeface="+mn-ea"/>
                <a:cs typeface="+mn-cs"/>
              </a:defRPr>
            </a:pPr>
            <a:endParaRPr lang="en-US"/>
          </a:p>
        </c:txPr>
        <c:crossAx val="774072720"/>
        <c:crosses val="autoZero"/>
        <c:auto val="1"/>
        <c:lblAlgn val="ctr"/>
        <c:lblOffset val="100"/>
        <c:noMultiLvlLbl val="0"/>
      </c:catAx>
      <c:valAx>
        <c:axId val="774072720"/>
        <c:scaling>
          <c:orientation val="minMax"/>
        </c:scaling>
        <c:delete val="1"/>
        <c:axPos val="b"/>
        <c:numFmt formatCode="0%" sourceLinked="1"/>
        <c:majorTickMark val="none"/>
        <c:minorTickMark val="none"/>
        <c:tickLblPos val="nextTo"/>
        <c:crossAx val="7740723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dirty="0">
                <a:solidFill>
                  <a:schemeClr val="tx1"/>
                </a:solidFill>
              </a:rPr>
              <a:t>Do you identify yourself as a teaching attending for internal or family medicine residents during their inpatient rotation?</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0535666384729786"/>
          <c:y val="0.52328163428282148"/>
          <c:w val="0.86675143192159776"/>
          <c:h val="0.3019049247466935"/>
        </c:manualLayout>
      </c:layout>
      <c:barChart>
        <c:barDir val="bar"/>
        <c:grouping val="clustered"/>
        <c:varyColors val="0"/>
        <c:ser>
          <c:idx val="0"/>
          <c:order val="0"/>
          <c:tx>
            <c:strRef>
              <c:f>Export!$B$25</c:f>
              <c:strCache>
                <c:ptCount val="1"/>
                <c:pt idx="0">
                  <c:v>Do you identify yourself as a teaching attending for internal or family medicine residents during their inpatient rotation?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Export!$A$26:$A$27</c:f>
              <c:strCache>
                <c:ptCount val="2"/>
                <c:pt idx="0">
                  <c:v>No</c:v>
                </c:pt>
                <c:pt idx="1">
                  <c:v>Yes</c:v>
                </c:pt>
              </c:strCache>
            </c:strRef>
          </c:cat>
          <c:val>
            <c:numRef>
              <c:f>Export!$B$26:$B$27</c:f>
              <c:numCache>
                <c:formatCode>General</c:formatCode>
                <c:ptCount val="2"/>
                <c:pt idx="0">
                  <c:v>9</c:v>
                </c:pt>
                <c:pt idx="1">
                  <c:v>19</c:v>
                </c:pt>
              </c:numCache>
            </c:numRef>
          </c:val>
          <c:extLst>
            <c:ext xmlns:c16="http://schemas.microsoft.com/office/drawing/2014/chart" uri="{C3380CC4-5D6E-409C-BE32-E72D297353CC}">
              <c16:uniqueId val="{00000000-9919-41BD-B5A6-AFAD6A361338}"/>
            </c:ext>
          </c:extLst>
        </c:ser>
        <c:dLbls>
          <c:dLblPos val="outEnd"/>
          <c:showLegendKey val="0"/>
          <c:showVal val="1"/>
          <c:showCatName val="0"/>
          <c:showSerName val="0"/>
          <c:showPercent val="0"/>
          <c:showBubbleSize val="0"/>
        </c:dLbls>
        <c:gapWidth val="65"/>
        <c:axId val="882262448"/>
        <c:axId val="882263432"/>
      </c:barChart>
      <c:catAx>
        <c:axId val="882262448"/>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all" baseline="0">
                <a:solidFill>
                  <a:schemeClr val="tx1"/>
                </a:solidFill>
                <a:latin typeface="+mn-lt"/>
                <a:ea typeface="+mn-ea"/>
                <a:cs typeface="+mn-cs"/>
              </a:defRPr>
            </a:pPr>
            <a:endParaRPr lang="en-US"/>
          </a:p>
        </c:txPr>
        <c:crossAx val="882263432"/>
        <c:crosses val="autoZero"/>
        <c:auto val="1"/>
        <c:lblAlgn val="ctr"/>
        <c:lblOffset val="100"/>
        <c:noMultiLvlLbl val="0"/>
      </c:catAx>
      <c:valAx>
        <c:axId val="88226343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crossAx val="8822624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b="1" dirty="0">
                <a:solidFill>
                  <a:schemeClr val="bg1"/>
                </a:solidFill>
              </a:rPr>
              <a:t>What is your primary practice location?</a:t>
            </a:r>
          </a:p>
        </c:rich>
      </c:tx>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39129209289055511"/>
          <c:y val="0.37324163977555058"/>
          <c:w val="0.5616628662145603"/>
          <c:h val="0.34362685483818645"/>
        </c:manualLayout>
      </c:layout>
      <c:barChart>
        <c:barDir val="bar"/>
        <c:grouping val="clustered"/>
        <c:varyColors val="0"/>
        <c:ser>
          <c:idx val="0"/>
          <c:order val="0"/>
          <c:tx>
            <c:strRef>
              <c:f>Export!$B$31</c:f>
              <c:strCache>
                <c:ptCount val="1"/>
                <c:pt idx="0">
                  <c:v>What is your primary practice location?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Export!$A$32:$A$33</c:f>
              <c:strCache>
                <c:ptCount val="2"/>
                <c:pt idx="0">
                  <c:v>Duke University Hospital</c:v>
                </c:pt>
                <c:pt idx="1">
                  <c:v>Duke Regional Hospital</c:v>
                </c:pt>
              </c:strCache>
            </c:strRef>
          </c:cat>
          <c:val>
            <c:numRef>
              <c:f>Export!$B$32:$B$33</c:f>
              <c:numCache>
                <c:formatCode>General</c:formatCode>
                <c:ptCount val="2"/>
                <c:pt idx="0">
                  <c:v>9</c:v>
                </c:pt>
                <c:pt idx="1">
                  <c:v>10</c:v>
                </c:pt>
              </c:numCache>
            </c:numRef>
          </c:val>
          <c:extLst>
            <c:ext xmlns:c16="http://schemas.microsoft.com/office/drawing/2014/chart" uri="{C3380CC4-5D6E-409C-BE32-E72D297353CC}">
              <c16:uniqueId val="{00000000-709B-445A-B56F-D75136747C4D}"/>
            </c:ext>
          </c:extLst>
        </c:ser>
        <c:dLbls>
          <c:dLblPos val="outEnd"/>
          <c:showLegendKey val="0"/>
          <c:showVal val="1"/>
          <c:showCatName val="0"/>
          <c:showSerName val="0"/>
          <c:showPercent val="0"/>
          <c:showBubbleSize val="0"/>
        </c:dLbls>
        <c:gapWidth val="115"/>
        <c:overlap val="-20"/>
        <c:axId val="813813592"/>
        <c:axId val="813806048"/>
      </c:barChart>
      <c:catAx>
        <c:axId val="813813592"/>
        <c:scaling>
          <c:orientation val="minMax"/>
        </c:scaling>
        <c:delete val="0"/>
        <c:axPos val="l"/>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800" b="1" i="0" u="none" strike="noStrike" kern="1200" baseline="0">
                <a:solidFill>
                  <a:schemeClr val="lt1">
                    <a:lumMod val="85000"/>
                  </a:schemeClr>
                </a:solidFill>
                <a:latin typeface="+mn-lt"/>
                <a:ea typeface="+mn-ea"/>
                <a:cs typeface="+mn-cs"/>
              </a:defRPr>
            </a:pPr>
            <a:endParaRPr lang="en-US"/>
          </a:p>
        </c:txPr>
        <c:crossAx val="813806048"/>
        <c:crosses val="autoZero"/>
        <c:auto val="1"/>
        <c:lblAlgn val="ctr"/>
        <c:lblOffset val="100"/>
        <c:noMultiLvlLbl val="0"/>
      </c:catAx>
      <c:valAx>
        <c:axId val="81380604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lt1">
                    <a:lumMod val="85000"/>
                  </a:schemeClr>
                </a:solidFill>
                <a:latin typeface="+mn-lt"/>
                <a:ea typeface="+mn-ea"/>
                <a:cs typeface="+mn-cs"/>
              </a:defRPr>
            </a:pPr>
            <a:endParaRPr lang="en-US"/>
          </a:p>
        </c:txPr>
        <c:crossAx val="8138135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dirty="0">
                <a:solidFill>
                  <a:schemeClr val="tx1"/>
                </a:solidFill>
              </a:rPr>
              <a:t>In your opinion, is clinical documentation improvement (CDI) IMPORTANT to learn at the resident level of training?</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4267359235451849"/>
          <c:y val="0.28476359632835702"/>
          <c:w val="0.36507836677906025"/>
          <c:h val="0.69218608828161898"/>
        </c:manualLayout>
      </c:layout>
      <c:pieChart>
        <c:varyColors val="1"/>
        <c:ser>
          <c:idx val="0"/>
          <c:order val="0"/>
          <c:tx>
            <c:strRef>
              <c:f>Export!$C$1</c:f>
              <c:strCache>
                <c:ptCount val="1"/>
                <c:pt idx="0">
                  <c:v>Count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5D8-4769-86B8-A63118F91AB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5D8-4769-86B8-A63118F91AB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5D8-4769-86B8-A63118F91AB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5D8-4769-86B8-A63118F91AB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5D8-4769-86B8-A63118F91AB2}"/>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Export!$A$2:$B$6</c:f>
              <c:multiLvlStrCache>
                <c:ptCount val="5"/>
                <c:lvl>
                  <c:pt idx="0">
                    <c:v>11%</c:v>
                  </c:pt>
                  <c:pt idx="1">
                    <c:v>5%</c:v>
                  </c:pt>
                  <c:pt idx="2">
                    <c:v>5%</c:v>
                  </c:pt>
                  <c:pt idx="3">
                    <c:v>63%</c:v>
                  </c:pt>
                  <c:pt idx="4">
                    <c:v>16%</c:v>
                  </c:pt>
                </c:lvl>
                <c:lvl>
                  <c:pt idx="0">
                    <c:v>Definitely not</c:v>
                  </c:pt>
                  <c:pt idx="1">
                    <c:v>Probably not</c:v>
                  </c:pt>
                  <c:pt idx="2">
                    <c:v>Might or might not be</c:v>
                  </c:pt>
                  <c:pt idx="3">
                    <c:v>Probably yes</c:v>
                  </c:pt>
                  <c:pt idx="4">
                    <c:v>Definitely yes</c:v>
                  </c:pt>
                </c:lvl>
              </c:multiLvlStrCache>
            </c:multiLvlStrRef>
          </c:cat>
          <c:val>
            <c:numRef>
              <c:f>Export!$C$2:$C$6</c:f>
              <c:numCache>
                <c:formatCode>General</c:formatCode>
                <c:ptCount val="5"/>
                <c:pt idx="0">
                  <c:v>2</c:v>
                </c:pt>
                <c:pt idx="1">
                  <c:v>1</c:v>
                </c:pt>
                <c:pt idx="2">
                  <c:v>1</c:v>
                </c:pt>
                <c:pt idx="3">
                  <c:v>12</c:v>
                </c:pt>
                <c:pt idx="4">
                  <c:v>3</c:v>
                </c:pt>
              </c:numCache>
            </c:numRef>
          </c:val>
          <c:extLst>
            <c:ext xmlns:c16="http://schemas.microsoft.com/office/drawing/2014/chart" uri="{C3380CC4-5D6E-409C-BE32-E72D297353CC}">
              <c16:uniqueId val="{0000000A-E5D8-4769-86B8-A63118F91AB2}"/>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477568240013933"/>
          <c:y val="0.41300992470351305"/>
          <c:w val="0.35565314009412113"/>
          <c:h val="0.426473305375297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dirty="0">
                <a:solidFill>
                  <a:schemeClr val="tx1"/>
                </a:solidFill>
              </a:rPr>
              <a:t>Total number of resident respondents, N = 36</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4057382398293014"/>
          <c:y val="0.24382574307947441"/>
          <c:w val="0.8428954294793265"/>
          <c:h val="0.56266176241300614"/>
        </c:manualLayout>
      </c:layout>
      <c:barChart>
        <c:barDir val="bar"/>
        <c:grouping val="clustered"/>
        <c:varyColors val="0"/>
        <c:ser>
          <c:idx val="0"/>
          <c:order val="0"/>
          <c:tx>
            <c:strRef>
              <c:f>Export!$B$65</c:f>
              <c:strCache>
                <c:ptCount val="1"/>
                <c:pt idx="0">
                  <c:v>N</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Export!$A$66:$A$68</c:f>
              <c:strCache>
                <c:ptCount val="3"/>
                <c:pt idx="0">
                  <c:v>PGY1</c:v>
                </c:pt>
                <c:pt idx="1">
                  <c:v>PGY2</c:v>
                </c:pt>
                <c:pt idx="2">
                  <c:v>PGY3</c:v>
                </c:pt>
              </c:strCache>
            </c:strRef>
          </c:cat>
          <c:val>
            <c:numRef>
              <c:f>Export!$B$66:$B$68</c:f>
              <c:numCache>
                <c:formatCode>General</c:formatCode>
                <c:ptCount val="3"/>
                <c:pt idx="0">
                  <c:v>4</c:v>
                </c:pt>
                <c:pt idx="1">
                  <c:v>25</c:v>
                </c:pt>
                <c:pt idx="2">
                  <c:v>7</c:v>
                </c:pt>
              </c:numCache>
            </c:numRef>
          </c:val>
          <c:extLst>
            <c:ext xmlns:c16="http://schemas.microsoft.com/office/drawing/2014/chart" uri="{C3380CC4-5D6E-409C-BE32-E72D297353CC}">
              <c16:uniqueId val="{00000000-1F62-4E44-8B2B-F3A6FF8093EE}"/>
            </c:ext>
          </c:extLst>
        </c:ser>
        <c:dLbls>
          <c:dLblPos val="outEnd"/>
          <c:showLegendKey val="0"/>
          <c:showVal val="1"/>
          <c:showCatName val="0"/>
          <c:showSerName val="0"/>
          <c:showPercent val="0"/>
          <c:showBubbleSize val="0"/>
        </c:dLbls>
        <c:gapWidth val="65"/>
        <c:axId val="683017064"/>
        <c:axId val="683011488"/>
      </c:barChart>
      <c:catAx>
        <c:axId val="6830170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1" i="0" u="none" strike="noStrike" kern="1200" cap="all" baseline="0">
                <a:solidFill>
                  <a:schemeClr val="dk1">
                    <a:lumMod val="75000"/>
                    <a:lumOff val="25000"/>
                  </a:schemeClr>
                </a:solidFill>
                <a:latin typeface="+mn-lt"/>
                <a:ea typeface="+mn-ea"/>
                <a:cs typeface="+mn-cs"/>
              </a:defRPr>
            </a:pPr>
            <a:endParaRPr lang="en-US"/>
          </a:p>
        </c:txPr>
        <c:crossAx val="683011488"/>
        <c:crosses val="autoZero"/>
        <c:auto val="1"/>
        <c:lblAlgn val="ctr"/>
        <c:lblOffset val="100"/>
        <c:noMultiLvlLbl val="0"/>
      </c:catAx>
      <c:valAx>
        <c:axId val="68301148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830170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7053693354092"/>
          <c:y val="8.2952559908304344E-2"/>
          <c:w val="0.67756809054592149"/>
          <c:h val="0.84496609710018789"/>
        </c:manualLayout>
      </c:layout>
      <c:pieChart>
        <c:varyColors val="1"/>
        <c:ser>
          <c:idx val="1"/>
          <c:order val="1"/>
          <c:tx>
            <c:strRef>
              <c:f>Export!$B$70</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B3E-4282-8C30-FCCE650C3D5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B3E-4282-8C30-FCCE650C3D5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B3E-4282-8C30-FCCE650C3D5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Export!$A$66:$A$68</c:f>
              <c:strCache>
                <c:ptCount val="3"/>
                <c:pt idx="0">
                  <c:v>PGY1</c:v>
                </c:pt>
                <c:pt idx="1">
                  <c:v>PGY2</c:v>
                </c:pt>
                <c:pt idx="2">
                  <c:v>PGY3</c:v>
                </c:pt>
              </c:strCache>
            </c:strRef>
          </c:cat>
          <c:val>
            <c:numRef>
              <c:f>Export!$B$71:$B$73</c:f>
              <c:numCache>
                <c:formatCode>General</c:formatCode>
                <c:ptCount val="3"/>
                <c:pt idx="0">
                  <c:v>11.1</c:v>
                </c:pt>
                <c:pt idx="1">
                  <c:v>69.400000000000006</c:v>
                </c:pt>
                <c:pt idx="2">
                  <c:v>19.399999999999999</c:v>
                </c:pt>
              </c:numCache>
            </c:numRef>
          </c:val>
          <c:extLst>
            <c:ext xmlns:c16="http://schemas.microsoft.com/office/drawing/2014/chart" uri="{C3380CC4-5D6E-409C-BE32-E72D297353CC}">
              <c16:uniqueId val="{00000006-6B3E-4282-8C30-FCCE650C3D5E}"/>
            </c:ext>
          </c:extLst>
        </c:ser>
        <c:dLbls>
          <c:dLblPos val="outEnd"/>
          <c:showLegendKey val="0"/>
          <c:showVal val="1"/>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Export!$B$65</c15:sqref>
                        </c15:formulaRef>
                      </c:ext>
                    </c:extLst>
                    <c:strCache>
                      <c:ptCount val="1"/>
                      <c:pt idx="0">
                        <c:v>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6B3E-4282-8C30-FCCE650C3D5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6B3E-4282-8C30-FCCE650C3D5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6B3E-4282-8C30-FCCE650C3D5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extLst>
                      <c:ext uri="{02D57815-91ED-43cb-92C2-25804820EDAC}">
                        <c15:formulaRef>
                          <c15:sqref>Export!$A$66:$A$68</c15:sqref>
                        </c15:formulaRef>
                      </c:ext>
                    </c:extLst>
                    <c:strCache>
                      <c:ptCount val="3"/>
                      <c:pt idx="0">
                        <c:v>PGY1</c:v>
                      </c:pt>
                      <c:pt idx="1">
                        <c:v>PGY2</c:v>
                      </c:pt>
                      <c:pt idx="2">
                        <c:v>PGY3</c:v>
                      </c:pt>
                    </c:strCache>
                  </c:strRef>
                </c:cat>
                <c:val>
                  <c:numRef>
                    <c:extLst>
                      <c:ext uri="{02D57815-91ED-43cb-92C2-25804820EDAC}">
                        <c15:formulaRef>
                          <c15:sqref>Export!$B$66:$B$68</c15:sqref>
                        </c15:formulaRef>
                      </c:ext>
                    </c:extLst>
                    <c:numCache>
                      <c:formatCode>General</c:formatCode>
                      <c:ptCount val="3"/>
                      <c:pt idx="0">
                        <c:v>4</c:v>
                      </c:pt>
                      <c:pt idx="1">
                        <c:v>25</c:v>
                      </c:pt>
                      <c:pt idx="2">
                        <c:v>7</c:v>
                      </c:pt>
                    </c:numCache>
                  </c:numRef>
                </c:val>
                <c:extLst>
                  <c:ext xmlns:c16="http://schemas.microsoft.com/office/drawing/2014/chart" uri="{C3380CC4-5D6E-409C-BE32-E72D297353CC}">
                    <c16:uniqueId val="{0000000D-6B3E-4282-8C30-FCCE650C3D5E}"/>
                  </c:ext>
                </c:extLst>
              </c15:ser>
            </c15:filteredPieSeries>
          </c:ext>
        </c:extLst>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b="1" dirty="0">
                <a:solidFill>
                  <a:schemeClr val="tx1"/>
                </a:solidFill>
              </a:rPr>
              <a:t>How</a:t>
            </a:r>
            <a:r>
              <a:rPr lang="en-US" sz="3200" b="1" dirty="0">
                <a:solidFill>
                  <a:srgbClr val="FF0000"/>
                </a:solidFill>
              </a:rPr>
              <a:t> COMFORTABLE </a:t>
            </a:r>
            <a:r>
              <a:rPr lang="en-US" sz="3200" b="1" dirty="0">
                <a:solidFill>
                  <a:schemeClr val="tx1"/>
                </a:solidFill>
              </a:rPr>
              <a:t>are you in your understanding of how your work affects CMI? </a:t>
            </a:r>
          </a:p>
        </c:rich>
      </c:tx>
      <c:layout>
        <c:manualLayout>
          <c:xMode val="edge"/>
          <c:yMode val="edge"/>
          <c:x val="0.1049789626788355"/>
          <c:y val="0"/>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Export!$B$87:$B$88</c:f>
              <c:strCache>
                <c:ptCount val="2"/>
                <c:pt idx="1">
                  <c:v>Percentage</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Export!$A$89:$A$91</c:f>
              <c:strCache>
                <c:ptCount val="3"/>
                <c:pt idx="0">
                  <c:v>Extremely uncomfortable</c:v>
                </c:pt>
                <c:pt idx="1">
                  <c:v>Somewhat uncomfortable</c:v>
                </c:pt>
                <c:pt idx="2">
                  <c:v>Neither comfortable nor uncomfortable</c:v>
                </c:pt>
              </c:strCache>
            </c:strRef>
          </c:cat>
          <c:val>
            <c:numRef>
              <c:f>Export!$B$89:$B$91</c:f>
              <c:numCache>
                <c:formatCode>0%</c:formatCode>
                <c:ptCount val="3"/>
                <c:pt idx="0">
                  <c:v>0.5</c:v>
                </c:pt>
                <c:pt idx="1">
                  <c:v>0.23</c:v>
                </c:pt>
                <c:pt idx="2">
                  <c:v>0.27</c:v>
                </c:pt>
              </c:numCache>
            </c:numRef>
          </c:val>
          <c:extLst>
            <c:ext xmlns:c16="http://schemas.microsoft.com/office/drawing/2014/chart" uri="{C3380CC4-5D6E-409C-BE32-E72D297353CC}">
              <c16:uniqueId val="{00000000-D36A-4C88-BF79-72DA80AEB59E}"/>
            </c:ext>
          </c:extLst>
        </c:ser>
        <c:dLbls>
          <c:dLblPos val="outEnd"/>
          <c:showLegendKey val="0"/>
          <c:showVal val="1"/>
          <c:showCatName val="0"/>
          <c:showSerName val="0"/>
          <c:showPercent val="0"/>
          <c:showBubbleSize val="0"/>
        </c:dLbls>
        <c:gapWidth val="65"/>
        <c:axId val="878621736"/>
        <c:axId val="878622064"/>
      </c:barChart>
      <c:catAx>
        <c:axId val="8786217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0" i="0" u="none" strike="noStrike" kern="1200" cap="none" baseline="0">
                <a:solidFill>
                  <a:schemeClr val="dk1">
                    <a:lumMod val="75000"/>
                    <a:lumOff val="25000"/>
                  </a:schemeClr>
                </a:solidFill>
                <a:latin typeface="+mn-lt"/>
                <a:ea typeface="+mn-ea"/>
                <a:cs typeface="+mn-cs"/>
              </a:defRPr>
            </a:pPr>
            <a:endParaRPr lang="en-US"/>
          </a:p>
        </c:txPr>
        <c:crossAx val="878622064"/>
        <c:crosses val="autoZero"/>
        <c:auto val="1"/>
        <c:lblAlgn val="ctr"/>
        <c:lblOffset val="100"/>
        <c:noMultiLvlLbl val="0"/>
      </c:catAx>
      <c:valAx>
        <c:axId val="87862206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786217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r>
              <a:rPr lang="en-US" sz="3200" dirty="0">
                <a:solidFill>
                  <a:schemeClr val="tx1"/>
                </a:solidFill>
              </a:rPr>
              <a:t>How well do you </a:t>
            </a:r>
            <a:r>
              <a:rPr lang="en-US" sz="3200" dirty="0">
                <a:solidFill>
                  <a:srgbClr val="FF0000"/>
                </a:solidFill>
              </a:rPr>
              <a:t>UNDERSTAND</a:t>
            </a:r>
            <a:r>
              <a:rPr lang="en-US" sz="3200" dirty="0">
                <a:solidFill>
                  <a:schemeClr val="tx1"/>
                </a:solidFill>
              </a:rPr>
              <a:t> how your work affects Case Mix Index (CMI)? </a:t>
            </a:r>
          </a:p>
        </c:rich>
      </c:tx>
      <c:overlay val="0"/>
      <c:spPr>
        <a:noFill/>
        <a:ln>
          <a:noFill/>
        </a:ln>
        <a:effectLst/>
      </c:spPr>
      <c:txPr>
        <a:bodyPr rot="0" spcFirstLastPara="1" vertOverflow="ellipsis" vert="horz" wrap="square" anchor="ctr" anchorCtr="1"/>
        <a:lstStyle/>
        <a:p>
          <a:pPr>
            <a:defRPr sz="3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Export!$B$82</c:f>
              <c:strCache>
                <c:ptCount val="1"/>
                <c:pt idx="0">
                  <c:v>Percentage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Export!$A$83:$A$85</c:f>
              <c:strCache>
                <c:ptCount val="3"/>
                <c:pt idx="0">
                  <c:v>I understand this topic well</c:v>
                </c:pt>
                <c:pt idx="1">
                  <c:v>I understand this topic somewhat</c:v>
                </c:pt>
                <c:pt idx="2">
                  <c:v>I do not understand this topic well</c:v>
                </c:pt>
              </c:strCache>
            </c:strRef>
          </c:cat>
          <c:val>
            <c:numRef>
              <c:f>Export!$B$83:$B$85</c:f>
              <c:numCache>
                <c:formatCode>0%</c:formatCode>
                <c:ptCount val="3"/>
                <c:pt idx="0">
                  <c:v>0.09</c:v>
                </c:pt>
                <c:pt idx="1">
                  <c:v>0.36</c:v>
                </c:pt>
                <c:pt idx="2">
                  <c:v>0.55000000000000004</c:v>
                </c:pt>
              </c:numCache>
            </c:numRef>
          </c:val>
          <c:extLst>
            <c:ext xmlns:c16="http://schemas.microsoft.com/office/drawing/2014/chart" uri="{C3380CC4-5D6E-409C-BE32-E72D297353CC}">
              <c16:uniqueId val="{00000000-B04F-4ACE-B0A0-AC6F2FC90746}"/>
            </c:ext>
          </c:extLst>
        </c:ser>
        <c:dLbls>
          <c:dLblPos val="outEnd"/>
          <c:showLegendKey val="0"/>
          <c:showVal val="1"/>
          <c:showCatName val="0"/>
          <c:showSerName val="0"/>
          <c:showPercent val="0"/>
          <c:showBubbleSize val="0"/>
        </c:dLbls>
        <c:gapWidth val="65"/>
        <c:axId val="878625016"/>
        <c:axId val="878625344"/>
      </c:barChart>
      <c:catAx>
        <c:axId val="8786250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en-US" sz="2800" b="0" i="0" u="none" strike="noStrike" kern="1200" cap="none" baseline="0">
                <a:solidFill>
                  <a:schemeClr val="dk1">
                    <a:lumMod val="75000"/>
                    <a:lumOff val="25000"/>
                  </a:schemeClr>
                </a:solidFill>
                <a:latin typeface="+mn-lt"/>
                <a:ea typeface="+mn-ea"/>
                <a:cs typeface="+mn-cs"/>
              </a:defRPr>
            </a:pPr>
            <a:endParaRPr lang="en-US"/>
          </a:p>
        </c:txPr>
        <c:crossAx val="878625344"/>
        <c:crosses val="autoZero"/>
        <c:auto val="1"/>
        <c:lblAlgn val="ctr"/>
        <c:lblOffset val="100"/>
        <c:noMultiLvlLbl val="0"/>
      </c:catAx>
      <c:valAx>
        <c:axId val="87862534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786250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200" b="1" dirty="0">
                <a:solidFill>
                  <a:schemeClr val="bg1"/>
                </a:solidFill>
              </a:rPr>
              <a:t>How </a:t>
            </a:r>
            <a:r>
              <a:rPr lang="en-US" sz="3200" b="1" dirty="0">
                <a:solidFill>
                  <a:schemeClr val="accent4"/>
                </a:solidFill>
              </a:rPr>
              <a:t>COMFORTABLE</a:t>
            </a:r>
            <a:r>
              <a:rPr lang="en-US" sz="3200" b="1" dirty="0">
                <a:solidFill>
                  <a:schemeClr val="bg1"/>
                </a:solidFill>
              </a:rPr>
              <a:t> are you classifying a new admission as inpatient vs observation? </a:t>
            </a:r>
          </a:p>
        </c:rich>
      </c:tx>
      <c:layout>
        <c:manualLayout>
          <c:xMode val="edge"/>
          <c:yMode val="edge"/>
          <c:x val="0.11459100190164707"/>
          <c:y val="6.8183753642452757E-2"/>
        </c:manualLayout>
      </c:layout>
      <c:overlay val="0"/>
      <c:spPr>
        <a:noFill/>
        <a:ln>
          <a:noFill/>
        </a:ln>
        <a:effectLst/>
      </c:spPr>
      <c:txPr>
        <a:bodyPr rot="0" spcFirstLastPara="1" vertOverflow="ellipsis" vert="horz" wrap="square" anchor="ctr" anchorCtr="1"/>
        <a:lstStyle/>
        <a:p>
          <a:pPr>
            <a:defRPr sz="3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Export!$B$138</c:f>
              <c:strCache>
                <c:ptCount val="1"/>
                <c:pt idx="0">
                  <c:v>Percentage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Export!$A$139:$A$142</c:f>
              <c:strCache>
                <c:ptCount val="3"/>
                <c:pt idx="0">
                  <c:v>Somewhat uncomfortable</c:v>
                </c:pt>
                <c:pt idx="1">
                  <c:v>Somewhat comfortable</c:v>
                </c:pt>
                <c:pt idx="2">
                  <c:v>Extremely comfortable</c:v>
                </c:pt>
              </c:strCache>
            </c:strRef>
          </c:cat>
          <c:val>
            <c:numRef>
              <c:f>Export!$B$139:$B$142</c:f>
              <c:numCache>
                <c:formatCode>0%</c:formatCode>
                <c:ptCount val="4"/>
                <c:pt idx="0">
                  <c:v>0.1</c:v>
                </c:pt>
                <c:pt idx="1">
                  <c:v>0.8</c:v>
                </c:pt>
                <c:pt idx="2">
                  <c:v>0.1</c:v>
                </c:pt>
              </c:numCache>
            </c:numRef>
          </c:val>
          <c:extLst>
            <c:ext xmlns:c16="http://schemas.microsoft.com/office/drawing/2014/chart" uri="{C3380CC4-5D6E-409C-BE32-E72D297353CC}">
              <c16:uniqueId val="{00000000-17C6-4F85-8271-AAADDD92C7AA}"/>
            </c:ext>
          </c:extLst>
        </c:ser>
        <c:dLbls>
          <c:dLblPos val="inEnd"/>
          <c:showLegendKey val="0"/>
          <c:showVal val="1"/>
          <c:showCatName val="0"/>
          <c:showSerName val="0"/>
          <c:showPercent val="0"/>
          <c:showBubbleSize val="0"/>
        </c:dLbls>
        <c:gapWidth val="115"/>
        <c:overlap val="-20"/>
        <c:axId val="827855680"/>
        <c:axId val="827856008"/>
      </c:barChart>
      <c:catAx>
        <c:axId val="82785568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800" b="1" i="0" u="none" strike="noStrike" kern="1200" baseline="0">
                <a:solidFill>
                  <a:schemeClr val="accent6">
                    <a:lumMod val="20000"/>
                    <a:lumOff val="80000"/>
                  </a:schemeClr>
                </a:solidFill>
                <a:latin typeface="+mn-lt"/>
                <a:ea typeface="+mn-ea"/>
                <a:cs typeface="+mn-cs"/>
              </a:defRPr>
            </a:pPr>
            <a:endParaRPr lang="en-US"/>
          </a:p>
        </c:txPr>
        <c:crossAx val="827856008"/>
        <c:crosses val="autoZero"/>
        <c:auto val="1"/>
        <c:lblAlgn val="ctr"/>
        <c:lblOffset val="100"/>
        <c:noMultiLvlLbl val="0"/>
      </c:catAx>
      <c:valAx>
        <c:axId val="827856008"/>
        <c:scaling>
          <c:orientation val="minMax"/>
        </c:scaling>
        <c:delete val="1"/>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crossAx val="82785568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7">
  <a:schemeClr val="accent4"/>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omments/modernComment_10E_42699DC.xml><?xml version="1.0" encoding="utf-8"?>
<p188:cmLst xmlns:a="http://schemas.openxmlformats.org/drawingml/2006/main" xmlns:r="http://schemas.openxmlformats.org/officeDocument/2006/relationships" xmlns:p188="http://schemas.microsoft.com/office/powerpoint/2018/8/main">
  <p188:cm id="{ECE9623D-AAED-3548-90CD-48A5C83AC456}" authorId="{8A634EE8-5BB8-19F7-1102-FD11433ABE6B}" status="resolved" created="2025-03-16T22:05:12.831" complete="100000">
    <pc:sldMkLst xmlns:pc="http://schemas.microsoft.com/office/powerpoint/2013/main/command">
      <pc:docMk/>
      <pc:sldMk cId="69638620" sldId="270"/>
    </pc:sldMkLst>
    <p188:txBody>
      <a:bodyPr/>
      <a:lstStyle/>
      <a:p>
        <a:r>
          <a:rPr lang="en-US"/>
          <a:t>Slightly confused by “interest and value”. Looks like listing “who” is part of small focus group. May just need more words to describe what you’re trying to say. Are you basically saying did a needs assessment and did a small focus group survey composed of educators, residents, and CDI specialists? I reworded - see if makes sense. </a:t>
        </a:r>
      </a:p>
    </p188:txBody>
  </p188:cm>
  <p188:cm id="{1B9E72C9-6B01-D54F-9CB1-1C278131CAD7}" authorId="{8A634EE8-5BB8-19F7-1102-FD11433ABE6B}" status="resolved" created="2025-03-16T22:08:27.404" complete="100000">
    <ac:txMkLst xmlns:ac="http://schemas.microsoft.com/office/drawing/2013/main/command">
      <pc:docMk xmlns:pc="http://schemas.microsoft.com/office/powerpoint/2013/main/command"/>
      <pc:sldMk xmlns:pc="http://schemas.microsoft.com/office/powerpoint/2013/main/command" cId="69638620" sldId="270"/>
      <ac:graphicFrameMk id="32" creationId="{00000000-0000-0000-0000-000000000000}"/>
      <dc:dgmMk xmlns:dc="http://schemas.microsoft.com/office/drawing/2013/diagram/command"/>
      <dc:nodeMk xmlns:dc="http://schemas.microsoft.com/office/drawing/2013/diagram/command" id="{2FDAEE27-60A7-4BAF-A2AC-5EAB05A0EE01}"/>
      <ac:txMk cp="36" len="30">
        <ac:context len="67" hash="2994425442"/>
      </ac:txMk>
    </ac:txMkLst>
    <p188:pos x="14122330" y="16073086"/>
    <p188:txBody>
      <a:bodyPr/>
      <a:lstStyle/>
      <a:p>
        <a:r>
          <a:rPr lang="en-US"/>
          <a:t>Needs Citation</a:t>
        </a:r>
      </a:p>
    </p188:txBody>
  </p188:cm>
  <p188:cm id="{68405CBB-DF49-D044-998B-E7B19C67A68D}" authorId="{8A634EE8-5BB8-19F7-1102-FD11433ABE6B}" status="resolved" created="2025-03-16T22:09:00.887" complete="100000">
    <ac:txMkLst xmlns:ac="http://schemas.microsoft.com/office/drawing/2013/main/command">
      <pc:docMk xmlns:pc="http://schemas.microsoft.com/office/powerpoint/2013/main/command"/>
      <pc:sldMk xmlns:pc="http://schemas.microsoft.com/office/powerpoint/2013/main/command" cId="69638620" sldId="270"/>
      <ac:graphicFrameMk id="32" creationId="{00000000-0000-0000-0000-000000000000}"/>
      <dc:dgmMk xmlns:dc="http://schemas.microsoft.com/office/drawing/2013/diagram/command"/>
      <dc:nodeMk xmlns:dc="http://schemas.microsoft.com/office/drawing/2013/diagram/command" id="{945F6605-D0E6-42CF-B919-4F97AD996F8A}"/>
      <ac:txMk cp="0" len="191">
        <ac:context len="192" hash="2312325493"/>
      </ac:txMk>
    </ac:txMkLst>
    <p188:txBody>
      <a:bodyPr/>
      <a:lstStyle/>
      <a:p>
        <a:r>
          <a:rPr lang="en-US"/>
          <a:t>Spelled out IM and FM</a:t>
        </a:r>
      </a:p>
    </p188:txBody>
  </p188:cm>
  <p188:cm id="{D61D1D0E-44AA-D042-82B9-C5C84F82BB91}" authorId="{8A634EE8-5BB8-19F7-1102-FD11433ABE6B}" status="resolved" created="2025-03-16T22:09:37.205" complete="100000">
    <ac:deMkLst xmlns:ac="http://schemas.microsoft.com/office/drawing/2013/main/command">
      <pc:docMk xmlns:pc="http://schemas.microsoft.com/office/powerpoint/2013/main/command"/>
      <pc:sldMk xmlns:pc="http://schemas.microsoft.com/office/powerpoint/2013/main/command" cId="69638620" sldId="270"/>
      <ac:picMk id="3" creationId="{00EF0630-784E-B71E-C781-FBDF307B8D53}"/>
    </ac:deMkLst>
    <p188:txBody>
      <a:bodyPr/>
      <a:lstStyle/>
      <a:p>
        <a:r>
          <a:rPr lang="en-US"/>
          <a:t>Changed photo so I wasn’t in costume in the background haha</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409EC-7754-4853-B999-CE883704C93B}"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C3223EDF-CDC7-447F-826F-5DB6AA0A058B}">
      <dgm:prSet phldrT="[Text]" custT="1"/>
      <dgm:spPr>
        <a:solidFill>
          <a:schemeClr val="accent5"/>
        </a:solidFill>
      </dgm:spPr>
      <dgm:t>
        <a:bodyPr/>
        <a:lstStyle/>
        <a:p>
          <a:r>
            <a:rPr lang="en-US" sz="4000" b="1" dirty="0">
              <a:latin typeface="Calibri" panose="020F0502020204030204" pitchFamily="34" charset="0"/>
              <a:cs typeface="Calibri" panose="020F0502020204030204" pitchFamily="34" charset="0"/>
            </a:rPr>
            <a:t>Small focus group survey</a:t>
          </a:r>
          <a:endParaRPr lang="en-US" sz="4000" b="1" dirty="0"/>
        </a:p>
      </dgm:t>
    </dgm:pt>
    <dgm:pt modelId="{8FE99AB7-F6A5-477E-82AB-D4668E182504}" type="parTrans" cxnId="{A96A4E74-A500-4AD0-9DD3-E8D88ABBD0AA}">
      <dgm:prSet/>
      <dgm:spPr/>
      <dgm:t>
        <a:bodyPr/>
        <a:lstStyle/>
        <a:p>
          <a:endParaRPr lang="en-US"/>
        </a:p>
      </dgm:t>
    </dgm:pt>
    <dgm:pt modelId="{7C530021-F910-4878-BB10-903C009A2D64}" type="sibTrans" cxnId="{A96A4E74-A500-4AD0-9DD3-E8D88ABBD0AA}">
      <dgm:prSet/>
      <dgm:spPr/>
      <dgm:t>
        <a:bodyPr/>
        <a:lstStyle/>
        <a:p>
          <a:endParaRPr lang="en-US"/>
        </a:p>
      </dgm:t>
    </dgm:pt>
    <dgm:pt modelId="{C98D1990-D463-4081-87AC-3C67454E7CE9}">
      <dgm:prSet phldrT="[Text]" custT="1"/>
      <dgm:spPr/>
      <dgm:t>
        <a:bodyPr/>
        <a:lstStyle/>
        <a:p>
          <a:r>
            <a:rPr lang="en-US" sz="3600" dirty="0">
              <a:latin typeface="+mn-lt"/>
              <a:cs typeface="Calibri" panose="020F0502020204030204" pitchFamily="34" charset="0"/>
            </a:rPr>
            <a:t>Who: Educators, residents, and CDI specialists</a:t>
          </a:r>
        </a:p>
      </dgm:t>
    </dgm:pt>
    <dgm:pt modelId="{8082C04F-A231-4A9B-BDCC-1D2FC89968EA}" type="parTrans" cxnId="{9346DCB4-17D0-4861-9817-88FE11ED7B79}">
      <dgm:prSet/>
      <dgm:spPr/>
      <dgm:t>
        <a:bodyPr/>
        <a:lstStyle/>
        <a:p>
          <a:endParaRPr lang="en-US"/>
        </a:p>
      </dgm:t>
    </dgm:pt>
    <dgm:pt modelId="{97CCAF1B-90F6-4B50-9762-C14B6A06D48A}" type="sibTrans" cxnId="{9346DCB4-17D0-4861-9817-88FE11ED7B79}">
      <dgm:prSet/>
      <dgm:spPr/>
      <dgm:t>
        <a:bodyPr/>
        <a:lstStyle/>
        <a:p>
          <a:endParaRPr lang="en-US"/>
        </a:p>
      </dgm:t>
    </dgm:pt>
    <dgm:pt modelId="{F6D16391-4FFD-40CA-9E5F-C218856B0B7C}">
      <dgm:prSet phldrT="[Text]" custT="1"/>
      <dgm:spPr>
        <a:solidFill>
          <a:schemeClr val="accent4">
            <a:lumMod val="60000"/>
            <a:lumOff val="40000"/>
          </a:schemeClr>
        </a:solidFill>
      </dgm:spPr>
      <dgm:t>
        <a:bodyPr/>
        <a:lstStyle/>
        <a:p>
          <a:r>
            <a:rPr lang="en-US" sz="4000" b="1" dirty="0">
              <a:latin typeface="Calibri" panose="020F0502020204030204" pitchFamily="34" charset="0"/>
              <a:cs typeface="Calibri" panose="020F0502020204030204" pitchFamily="34" charset="0"/>
            </a:rPr>
            <a:t>Pre-content survey</a:t>
          </a:r>
          <a:endParaRPr lang="en-US" sz="4000" b="1" dirty="0"/>
        </a:p>
      </dgm:t>
    </dgm:pt>
    <dgm:pt modelId="{87443DF7-E66C-44E3-9290-FE93DCF3756D}" type="parTrans" cxnId="{29E11D4A-4E82-4567-9A13-3BBB6B35B25D}">
      <dgm:prSet/>
      <dgm:spPr/>
      <dgm:t>
        <a:bodyPr/>
        <a:lstStyle/>
        <a:p>
          <a:endParaRPr lang="en-US"/>
        </a:p>
      </dgm:t>
    </dgm:pt>
    <dgm:pt modelId="{F694E71D-2EBE-4631-AF6F-3D3B260DBAF7}" type="sibTrans" cxnId="{29E11D4A-4E82-4567-9A13-3BBB6B35B25D}">
      <dgm:prSet/>
      <dgm:spPr/>
      <dgm:t>
        <a:bodyPr/>
        <a:lstStyle/>
        <a:p>
          <a:endParaRPr lang="en-US"/>
        </a:p>
      </dgm:t>
    </dgm:pt>
    <dgm:pt modelId="{F78E2362-0EB2-4314-9496-DFA79BAB7262}">
      <dgm:prSet phldrT="[Text]" custT="1"/>
      <dgm:spPr/>
      <dgm:t>
        <a:bodyPr/>
        <a:lstStyle/>
        <a:p>
          <a:r>
            <a:rPr lang="en-US" sz="3600" dirty="0">
              <a:latin typeface="+mn-lt"/>
              <a:cs typeface="Calibri" panose="020F0502020204030204" pitchFamily="34" charset="0"/>
            </a:rPr>
            <a:t>Who: Learners and educators</a:t>
          </a:r>
          <a:endParaRPr lang="en-US" sz="3600" dirty="0">
            <a:latin typeface="+mn-lt"/>
          </a:endParaRPr>
        </a:p>
      </dgm:t>
    </dgm:pt>
    <dgm:pt modelId="{9327FA63-60F9-45F1-A942-C47EFC18B4BD}" type="parTrans" cxnId="{75ACF257-487A-4BEA-8AB7-F8A88640EAD4}">
      <dgm:prSet/>
      <dgm:spPr/>
      <dgm:t>
        <a:bodyPr/>
        <a:lstStyle/>
        <a:p>
          <a:endParaRPr lang="en-US"/>
        </a:p>
      </dgm:t>
    </dgm:pt>
    <dgm:pt modelId="{6219F0DE-3BD3-40D4-A4DC-343D15B56B53}" type="sibTrans" cxnId="{75ACF257-487A-4BEA-8AB7-F8A88640EAD4}">
      <dgm:prSet/>
      <dgm:spPr/>
      <dgm:t>
        <a:bodyPr/>
        <a:lstStyle/>
        <a:p>
          <a:endParaRPr lang="en-US"/>
        </a:p>
      </dgm:t>
    </dgm:pt>
    <dgm:pt modelId="{A78DD8BA-1D11-4519-BF1E-5D607C4D499C}">
      <dgm:prSet phldrT="[Text]" custT="1"/>
      <dgm:spPr>
        <a:solidFill>
          <a:schemeClr val="accent2"/>
        </a:solidFill>
      </dgm:spPr>
      <dgm:t>
        <a:bodyPr/>
        <a:lstStyle/>
        <a:p>
          <a:r>
            <a:rPr lang="en-US" sz="4000" b="1" dirty="0">
              <a:latin typeface="Calibri" panose="020F0502020204030204" pitchFamily="34" charset="0"/>
              <a:cs typeface="Calibri" panose="020F0502020204030204" pitchFamily="34" charset="0"/>
            </a:rPr>
            <a:t>Educational content delivery </a:t>
          </a:r>
          <a:endParaRPr lang="en-US" sz="4000" b="1" dirty="0"/>
        </a:p>
      </dgm:t>
    </dgm:pt>
    <dgm:pt modelId="{44670C92-6509-4D2B-96AB-C5C6518740D9}" type="parTrans" cxnId="{9783BAF1-330A-407C-999B-6DBDF89033B0}">
      <dgm:prSet/>
      <dgm:spPr/>
      <dgm:t>
        <a:bodyPr/>
        <a:lstStyle/>
        <a:p>
          <a:endParaRPr lang="en-US"/>
        </a:p>
      </dgm:t>
    </dgm:pt>
    <dgm:pt modelId="{93EBEDCC-948E-4C98-937B-69CB7AC2331D}" type="sibTrans" cxnId="{9783BAF1-330A-407C-999B-6DBDF89033B0}">
      <dgm:prSet/>
      <dgm:spPr/>
      <dgm:t>
        <a:bodyPr/>
        <a:lstStyle/>
        <a:p>
          <a:endParaRPr lang="en-US"/>
        </a:p>
      </dgm:t>
    </dgm:pt>
    <dgm:pt modelId="{945F6605-D0E6-42CF-B919-4F97AD996F8A}">
      <dgm:prSet phldrT="[Text]" custT="1"/>
      <dgm:spPr/>
      <dgm:t>
        <a:bodyPr/>
        <a:lstStyle/>
        <a:p>
          <a:r>
            <a:rPr lang="en-US" sz="3600" dirty="0"/>
            <a:t>A weekly resident huddle was initiated at DRH, where internal and family medicine residents on inpatient teams convene to address operational challenges and review provider metrics. </a:t>
          </a:r>
        </a:p>
      </dgm:t>
    </dgm:pt>
    <dgm:pt modelId="{060202C2-7F9D-4572-9C42-0D6B1224B845}" type="parTrans" cxnId="{D7E95570-4AF2-4A15-9080-4BA45F35D29D}">
      <dgm:prSet/>
      <dgm:spPr/>
      <dgm:t>
        <a:bodyPr/>
        <a:lstStyle/>
        <a:p>
          <a:endParaRPr lang="en-US"/>
        </a:p>
      </dgm:t>
    </dgm:pt>
    <dgm:pt modelId="{17BD157B-2541-4279-8684-E39B849B34F3}" type="sibTrans" cxnId="{D7E95570-4AF2-4A15-9080-4BA45F35D29D}">
      <dgm:prSet/>
      <dgm:spPr/>
      <dgm:t>
        <a:bodyPr/>
        <a:lstStyle/>
        <a:p>
          <a:endParaRPr lang="en-US"/>
        </a:p>
      </dgm:t>
    </dgm:pt>
    <dgm:pt modelId="{3ABE28F0-5B62-48E2-99A4-36F2CC53C629}">
      <dgm:prSet phldrT="[Text]" custT="1"/>
      <dgm:spPr>
        <a:solidFill>
          <a:schemeClr val="accent6"/>
        </a:solidFill>
      </dgm:spPr>
      <dgm:t>
        <a:bodyPr/>
        <a:lstStyle/>
        <a:p>
          <a:r>
            <a:rPr lang="en-US" sz="4000" b="1" dirty="0"/>
            <a:t>Post content survey</a:t>
          </a:r>
        </a:p>
      </dgm:t>
    </dgm:pt>
    <dgm:pt modelId="{64F4EC27-C5B1-464B-84B7-ED632AEB2473}" type="parTrans" cxnId="{A8B3857E-1E0F-43CD-B056-B5F6EDC74585}">
      <dgm:prSet/>
      <dgm:spPr/>
      <dgm:t>
        <a:bodyPr/>
        <a:lstStyle/>
        <a:p>
          <a:endParaRPr lang="en-US"/>
        </a:p>
      </dgm:t>
    </dgm:pt>
    <dgm:pt modelId="{B086C1AA-E359-45B0-A337-F36861010025}" type="sibTrans" cxnId="{A8B3857E-1E0F-43CD-B056-B5F6EDC74585}">
      <dgm:prSet/>
      <dgm:spPr/>
      <dgm:t>
        <a:bodyPr/>
        <a:lstStyle/>
        <a:p>
          <a:endParaRPr lang="en-US"/>
        </a:p>
      </dgm:t>
    </dgm:pt>
    <dgm:pt modelId="{392005A4-0847-4933-A469-2B04B02659F2}">
      <dgm:prSet phldrT="[Text]" custT="1"/>
      <dgm:spPr/>
      <dgm:t>
        <a:bodyPr/>
        <a:lstStyle/>
        <a:p>
          <a:r>
            <a:rPr lang="en-US" sz="3600" dirty="0"/>
            <a:t>Four hospitalist physicians developed a curriculum consisting of four 10-minute mini-lectures, which are presented on a rotating weekly basis by DRH internal medicine faculty. </a:t>
          </a:r>
        </a:p>
      </dgm:t>
    </dgm:pt>
    <dgm:pt modelId="{81070D44-2FCF-4EA2-B4C2-002E92AAB531}" type="parTrans" cxnId="{4FBBC5CF-584B-42FC-96CD-1C67790B00F0}">
      <dgm:prSet/>
      <dgm:spPr/>
      <dgm:t>
        <a:bodyPr/>
        <a:lstStyle/>
        <a:p>
          <a:endParaRPr lang="en-US"/>
        </a:p>
      </dgm:t>
    </dgm:pt>
    <dgm:pt modelId="{5B001826-8F06-429C-A161-5F449FB88DC8}" type="sibTrans" cxnId="{4FBBC5CF-584B-42FC-96CD-1C67790B00F0}">
      <dgm:prSet/>
      <dgm:spPr/>
      <dgm:t>
        <a:bodyPr/>
        <a:lstStyle/>
        <a:p>
          <a:endParaRPr lang="en-US"/>
        </a:p>
      </dgm:t>
    </dgm:pt>
    <dgm:pt modelId="{74E76385-CF6D-41D1-9D02-A4BAF059463C}">
      <dgm:prSet phldrT="[Text]" custT="1"/>
      <dgm:spPr/>
      <dgm:t>
        <a:bodyPr/>
        <a:lstStyle/>
        <a:p>
          <a:r>
            <a:rPr lang="en-US" sz="3600" dirty="0"/>
            <a:t>In addition, a 45-minute teaching module was created and is delivered to second-year residents during their scheduled didactic time. </a:t>
          </a:r>
        </a:p>
      </dgm:t>
    </dgm:pt>
    <dgm:pt modelId="{75DCBA47-6BB0-4E2D-B815-0B8E19B0680B}" type="parTrans" cxnId="{4D687A0F-D18E-45C8-98A1-8D92B1E0CDCC}">
      <dgm:prSet/>
      <dgm:spPr/>
      <dgm:t>
        <a:bodyPr/>
        <a:lstStyle/>
        <a:p>
          <a:endParaRPr lang="en-US"/>
        </a:p>
      </dgm:t>
    </dgm:pt>
    <dgm:pt modelId="{CC18FD4B-D588-4106-B51F-6AA05166B9B9}" type="sibTrans" cxnId="{4D687A0F-D18E-45C8-98A1-8D92B1E0CDCC}">
      <dgm:prSet/>
      <dgm:spPr/>
      <dgm:t>
        <a:bodyPr/>
        <a:lstStyle/>
        <a:p>
          <a:endParaRPr lang="en-US"/>
        </a:p>
      </dgm:t>
    </dgm:pt>
    <dgm:pt modelId="{2FDAEE27-60A7-4BAF-A2AC-5EAB05A0EE01}">
      <dgm:prSet phldrT="[Text]" custT="1"/>
      <dgm:spPr/>
      <dgm:t>
        <a:bodyPr/>
        <a:lstStyle/>
        <a:p>
          <a:r>
            <a:rPr lang="en-US" sz="3600" dirty="0"/>
            <a:t>Curriculum to be evaluated based on Kirkpatrick’s evaluation model </a:t>
          </a:r>
        </a:p>
      </dgm:t>
    </dgm:pt>
    <dgm:pt modelId="{2630F5B0-A8BE-4B2D-97E3-BAA7D7E77383}" type="parTrans" cxnId="{2D938F63-0006-4194-A5BA-F2E779CC7ADC}">
      <dgm:prSet/>
      <dgm:spPr/>
      <dgm:t>
        <a:bodyPr/>
        <a:lstStyle/>
        <a:p>
          <a:endParaRPr lang="en-US"/>
        </a:p>
      </dgm:t>
    </dgm:pt>
    <dgm:pt modelId="{10685381-F3DC-49C5-A2A1-2E280B8B9C3E}" type="sibTrans" cxnId="{2D938F63-0006-4194-A5BA-F2E779CC7ADC}">
      <dgm:prSet/>
      <dgm:spPr/>
      <dgm:t>
        <a:bodyPr/>
        <a:lstStyle/>
        <a:p>
          <a:endParaRPr lang="en-US"/>
        </a:p>
      </dgm:t>
    </dgm:pt>
    <dgm:pt modelId="{95CCBC56-D854-445D-A4B0-49B947466165}">
      <dgm:prSet phldrT="[Text]" custT="1"/>
      <dgm:spPr/>
      <dgm:t>
        <a:bodyPr/>
        <a:lstStyle/>
        <a:p>
          <a:r>
            <a:rPr lang="en-US" sz="3600" dirty="0">
              <a:latin typeface="+mn-lt"/>
              <a:cs typeface="Calibri" panose="020F0502020204030204" pitchFamily="34" charset="0"/>
            </a:rPr>
            <a:t>Aim: Evaluate the current workflows, confidence, and attitudes of learners’ and educators’ towards real-world topics</a:t>
          </a:r>
          <a:endParaRPr lang="en-US" sz="3600" dirty="0">
            <a:latin typeface="+mn-lt"/>
          </a:endParaRPr>
        </a:p>
      </dgm:t>
    </dgm:pt>
    <dgm:pt modelId="{D0628FAB-6B28-4907-B30C-FDA181473944}" type="parTrans" cxnId="{1D8C6DD0-5434-4308-8CF5-9CFB7E873465}">
      <dgm:prSet/>
      <dgm:spPr/>
      <dgm:t>
        <a:bodyPr/>
        <a:lstStyle/>
        <a:p>
          <a:endParaRPr lang="en-US"/>
        </a:p>
      </dgm:t>
    </dgm:pt>
    <dgm:pt modelId="{41DB9DA0-45D0-4FB0-B7BA-B84A9F03EC2E}" type="sibTrans" cxnId="{1D8C6DD0-5434-4308-8CF5-9CFB7E873465}">
      <dgm:prSet/>
      <dgm:spPr/>
      <dgm:t>
        <a:bodyPr/>
        <a:lstStyle/>
        <a:p>
          <a:endParaRPr lang="en-US"/>
        </a:p>
      </dgm:t>
    </dgm:pt>
    <dgm:pt modelId="{84316C86-1093-E640-9DD5-1F8CDF9E25DB}">
      <dgm:prSet phldrT="[Text]" custT="1"/>
      <dgm:spPr/>
      <dgm:t>
        <a:bodyPr/>
        <a:lstStyle/>
        <a:p>
          <a:r>
            <a:rPr lang="en-US" sz="3600" dirty="0">
              <a:latin typeface="+mn-lt"/>
              <a:cs typeface="Calibri" panose="020F0502020204030204" pitchFamily="34" charset="0"/>
            </a:rPr>
            <a:t>Aim: Needs Assessment on interest and value of real world topics</a:t>
          </a:r>
        </a:p>
      </dgm:t>
    </dgm:pt>
    <dgm:pt modelId="{E712EE31-4FB0-5443-A5A0-B8567E2BF2E4}" type="parTrans" cxnId="{CCE95262-79F1-7949-A4DF-7B72F7FF3469}">
      <dgm:prSet/>
      <dgm:spPr/>
      <dgm:t>
        <a:bodyPr/>
        <a:lstStyle/>
        <a:p>
          <a:endParaRPr lang="en-US"/>
        </a:p>
      </dgm:t>
    </dgm:pt>
    <dgm:pt modelId="{069E42D0-8872-A14F-AB26-6348B4D5A213}" type="sibTrans" cxnId="{CCE95262-79F1-7949-A4DF-7B72F7FF3469}">
      <dgm:prSet/>
      <dgm:spPr/>
      <dgm:t>
        <a:bodyPr/>
        <a:lstStyle/>
        <a:p>
          <a:endParaRPr lang="en-US"/>
        </a:p>
      </dgm:t>
    </dgm:pt>
    <dgm:pt modelId="{F3E020A0-6E6D-4BB1-B6FA-264C6E52D6A5}" type="pres">
      <dgm:prSet presAssocID="{FE9409EC-7754-4853-B999-CE883704C93B}" presName="linear" presStyleCnt="0">
        <dgm:presLayoutVars>
          <dgm:dir/>
          <dgm:animLvl val="lvl"/>
          <dgm:resizeHandles val="exact"/>
        </dgm:presLayoutVars>
      </dgm:prSet>
      <dgm:spPr/>
    </dgm:pt>
    <dgm:pt modelId="{FD935C51-F9B3-4B19-9260-8ACCFB14E0B6}" type="pres">
      <dgm:prSet presAssocID="{C3223EDF-CDC7-447F-826F-5DB6AA0A058B}" presName="parentLin" presStyleCnt="0"/>
      <dgm:spPr/>
    </dgm:pt>
    <dgm:pt modelId="{69830A76-17F6-420F-A20E-D75D1902C77A}" type="pres">
      <dgm:prSet presAssocID="{C3223EDF-CDC7-447F-826F-5DB6AA0A058B}" presName="parentLeftMargin" presStyleLbl="node1" presStyleIdx="0" presStyleCnt="4"/>
      <dgm:spPr/>
    </dgm:pt>
    <dgm:pt modelId="{20335FD9-2978-48D9-A0FD-5AE22C7ED9D9}" type="pres">
      <dgm:prSet presAssocID="{C3223EDF-CDC7-447F-826F-5DB6AA0A058B}" presName="parentText" presStyleLbl="node1" presStyleIdx="0" presStyleCnt="4">
        <dgm:presLayoutVars>
          <dgm:chMax val="0"/>
          <dgm:bulletEnabled val="1"/>
        </dgm:presLayoutVars>
      </dgm:prSet>
      <dgm:spPr/>
    </dgm:pt>
    <dgm:pt modelId="{A92A7486-7E3D-469C-9008-D0831B3FB780}" type="pres">
      <dgm:prSet presAssocID="{C3223EDF-CDC7-447F-826F-5DB6AA0A058B}" presName="negativeSpace" presStyleCnt="0"/>
      <dgm:spPr/>
    </dgm:pt>
    <dgm:pt modelId="{5F48BB97-4DB5-4244-853C-0E3070F7FB44}" type="pres">
      <dgm:prSet presAssocID="{C3223EDF-CDC7-447F-826F-5DB6AA0A058B}" presName="childText" presStyleLbl="conFgAcc1" presStyleIdx="0" presStyleCnt="4">
        <dgm:presLayoutVars>
          <dgm:bulletEnabled val="1"/>
        </dgm:presLayoutVars>
      </dgm:prSet>
      <dgm:spPr/>
    </dgm:pt>
    <dgm:pt modelId="{8E0DDF85-4989-47F5-95F0-69DE0E2AF586}" type="pres">
      <dgm:prSet presAssocID="{7C530021-F910-4878-BB10-903C009A2D64}" presName="spaceBetweenRectangles" presStyleCnt="0"/>
      <dgm:spPr/>
    </dgm:pt>
    <dgm:pt modelId="{B6D2E205-3A4D-4C61-9194-F6563AE9C664}" type="pres">
      <dgm:prSet presAssocID="{F6D16391-4FFD-40CA-9E5F-C218856B0B7C}" presName="parentLin" presStyleCnt="0"/>
      <dgm:spPr/>
    </dgm:pt>
    <dgm:pt modelId="{0858D327-70AC-4AA7-8884-69DE8FB591D3}" type="pres">
      <dgm:prSet presAssocID="{F6D16391-4FFD-40CA-9E5F-C218856B0B7C}" presName="parentLeftMargin" presStyleLbl="node1" presStyleIdx="0" presStyleCnt="4"/>
      <dgm:spPr/>
    </dgm:pt>
    <dgm:pt modelId="{18DD5675-0206-429A-AB27-61E8CED770D7}" type="pres">
      <dgm:prSet presAssocID="{F6D16391-4FFD-40CA-9E5F-C218856B0B7C}" presName="parentText" presStyleLbl="node1" presStyleIdx="1" presStyleCnt="4">
        <dgm:presLayoutVars>
          <dgm:chMax val="0"/>
          <dgm:bulletEnabled val="1"/>
        </dgm:presLayoutVars>
      </dgm:prSet>
      <dgm:spPr/>
    </dgm:pt>
    <dgm:pt modelId="{FD134C23-0751-4E62-8104-B7CD1457F638}" type="pres">
      <dgm:prSet presAssocID="{F6D16391-4FFD-40CA-9E5F-C218856B0B7C}" presName="negativeSpace" presStyleCnt="0"/>
      <dgm:spPr/>
    </dgm:pt>
    <dgm:pt modelId="{D797C10F-705B-49B2-90E6-0C52036E6FB6}" type="pres">
      <dgm:prSet presAssocID="{F6D16391-4FFD-40CA-9E5F-C218856B0B7C}" presName="childText" presStyleLbl="conFgAcc1" presStyleIdx="1" presStyleCnt="4">
        <dgm:presLayoutVars>
          <dgm:bulletEnabled val="1"/>
        </dgm:presLayoutVars>
      </dgm:prSet>
      <dgm:spPr/>
    </dgm:pt>
    <dgm:pt modelId="{3ED7076E-C633-4DDF-A1CF-B1A05E2C9F68}" type="pres">
      <dgm:prSet presAssocID="{F694E71D-2EBE-4631-AF6F-3D3B260DBAF7}" presName="spaceBetweenRectangles" presStyleCnt="0"/>
      <dgm:spPr/>
    </dgm:pt>
    <dgm:pt modelId="{BC502136-B898-4574-8F6F-E15FC8766505}" type="pres">
      <dgm:prSet presAssocID="{A78DD8BA-1D11-4519-BF1E-5D607C4D499C}" presName="parentLin" presStyleCnt="0"/>
      <dgm:spPr/>
    </dgm:pt>
    <dgm:pt modelId="{6EC3CB8F-C0C1-4431-9B5A-D44E5572020B}" type="pres">
      <dgm:prSet presAssocID="{A78DD8BA-1D11-4519-BF1E-5D607C4D499C}" presName="parentLeftMargin" presStyleLbl="node1" presStyleIdx="1" presStyleCnt="4"/>
      <dgm:spPr/>
    </dgm:pt>
    <dgm:pt modelId="{11B7DAA2-A49E-4968-BEF2-B801ABD14AF1}" type="pres">
      <dgm:prSet presAssocID="{A78DD8BA-1D11-4519-BF1E-5D607C4D499C}" presName="parentText" presStyleLbl="node1" presStyleIdx="2" presStyleCnt="4">
        <dgm:presLayoutVars>
          <dgm:chMax val="0"/>
          <dgm:bulletEnabled val="1"/>
        </dgm:presLayoutVars>
      </dgm:prSet>
      <dgm:spPr/>
    </dgm:pt>
    <dgm:pt modelId="{F7D55A27-16A7-490B-8F6E-3E5038E669D5}" type="pres">
      <dgm:prSet presAssocID="{A78DD8BA-1D11-4519-BF1E-5D607C4D499C}" presName="negativeSpace" presStyleCnt="0"/>
      <dgm:spPr/>
    </dgm:pt>
    <dgm:pt modelId="{462545A9-A6DC-4149-8F68-90340CDB8225}" type="pres">
      <dgm:prSet presAssocID="{A78DD8BA-1D11-4519-BF1E-5D607C4D499C}" presName="childText" presStyleLbl="conFgAcc1" presStyleIdx="2" presStyleCnt="4">
        <dgm:presLayoutVars>
          <dgm:bulletEnabled val="1"/>
        </dgm:presLayoutVars>
      </dgm:prSet>
      <dgm:spPr/>
    </dgm:pt>
    <dgm:pt modelId="{B7470F3F-54CD-4A86-BA48-D01083A47496}" type="pres">
      <dgm:prSet presAssocID="{93EBEDCC-948E-4C98-937B-69CB7AC2331D}" presName="spaceBetweenRectangles" presStyleCnt="0"/>
      <dgm:spPr/>
    </dgm:pt>
    <dgm:pt modelId="{11FB6B35-C495-4B50-9513-9D6792A67F4B}" type="pres">
      <dgm:prSet presAssocID="{3ABE28F0-5B62-48E2-99A4-36F2CC53C629}" presName="parentLin" presStyleCnt="0"/>
      <dgm:spPr/>
    </dgm:pt>
    <dgm:pt modelId="{7CBC54FF-4498-4BB5-A729-C9DCFAF378DE}" type="pres">
      <dgm:prSet presAssocID="{3ABE28F0-5B62-48E2-99A4-36F2CC53C629}" presName="parentLeftMargin" presStyleLbl="node1" presStyleIdx="2" presStyleCnt="4"/>
      <dgm:spPr/>
    </dgm:pt>
    <dgm:pt modelId="{48A28C36-DF4C-48E6-8B93-7E585E3E117D}" type="pres">
      <dgm:prSet presAssocID="{3ABE28F0-5B62-48E2-99A4-36F2CC53C629}" presName="parentText" presStyleLbl="node1" presStyleIdx="3" presStyleCnt="4">
        <dgm:presLayoutVars>
          <dgm:chMax val="0"/>
          <dgm:bulletEnabled val="1"/>
        </dgm:presLayoutVars>
      </dgm:prSet>
      <dgm:spPr/>
    </dgm:pt>
    <dgm:pt modelId="{B2DF0C52-61A0-41D9-8919-88603C800638}" type="pres">
      <dgm:prSet presAssocID="{3ABE28F0-5B62-48E2-99A4-36F2CC53C629}" presName="negativeSpace" presStyleCnt="0"/>
      <dgm:spPr/>
    </dgm:pt>
    <dgm:pt modelId="{C984EB56-4001-4923-BCCC-036FC23B3468}" type="pres">
      <dgm:prSet presAssocID="{3ABE28F0-5B62-48E2-99A4-36F2CC53C629}" presName="childText" presStyleLbl="conFgAcc1" presStyleIdx="3" presStyleCnt="4">
        <dgm:presLayoutVars>
          <dgm:bulletEnabled val="1"/>
        </dgm:presLayoutVars>
      </dgm:prSet>
      <dgm:spPr/>
    </dgm:pt>
  </dgm:ptLst>
  <dgm:cxnLst>
    <dgm:cxn modelId="{16011500-76F8-9E4C-ABAF-FD1C2258CA00}" type="presOf" srcId="{84316C86-1093-E640-9DD5-1F8CDF9E25DB}" destId="{5F48BB97-4DB5-4244-853C-0E3070F7FB44}" srcOrd="0" destOrd="1" presId="urn:microsoft.com/office/officeart/2005/8/layout/list1"/>
    <dgm:cxn modelId="{29727001-1230-4017-B98F-B3F7E2511E6F}" type="presOf" srcId="{C98D1990-D463-4081-87AC-3C67454E7CE9}" destId="{5F48BB97-4DB5-4244-853C-0E3070F7FB44}" srcOrd="0" destOrd="0" presId="urn:microsoft.com/office/officeart/2005/8/layout/list1"/>
    <dgm:cxn modelId="{3EA76504-CDBD-435E-A15B-21AB03E1FC3E}" type="presOf" srcId="{F78E2362-0EB2-4314-9496-DFA79BAB7262}" destId="{D797C10F-705B-49B2-90E6-0C52036E6FB6}" srcOrd="0" destOrd="0" presId="urn:microsoft.com/office/officeart/2005/8/layout/list1"/>
    <dgm:cxn modelId="{B1204109-1B1E-4EEF-A71C-EC6DCCD8C879}" type="presOf" srcId="{3ABE28F0-5B62-48E2-99A4-36F2CC53C629}" destId="{7CBC54FF-4498-4BB5-A729-C9DCFAF378DE}" srcOrd="0" destOrd="0" presId="urn:microsoft.com/office/officeart/2005/8/layout/list1"/>
    <dgm:cxn modelId="{4D687A0F-D18E-45C8-98A1-8D92B1E0CDCC}" srcId="{A78DD8BA-1D11-4519-BF1E-5D607C4D499C}" destId="{74E76385-CF6D-41D1-9D02-A4BAF059463C}" srcOrd="2" destOrd="0" parTransId="{75DCBA47-6BB0-4E2D-B815-0B8E19B0680B}" sibTransId="{CC18FD4B-D588-4106-B51F-6AA05166B9B9}"/>
    <dgm:cxn modelId="{C0FE833F-119E-4070-9C27-08619981D1DC}" type="presOf" srcId="{A78DD8BA-1D11-4519-BF1E-5D607C4D499C}" destId="{6EC3CB8F-C0C1-4431-9B5A-D44E5572020B}" srcOrd="0" destOrd="0" presId="urn:microsoft.com/office/officeart/2005/8/layout/list1"/>
    <dgm:cxn modelId="{D67BD53F-70DE-4728-A233-2A99D77565E3}" type="presOf" srcId="{F6D16391-4FFD-40CA-9E5F-C218856B0B7C}" destId="{18DD5675-0206-429A-AB27-61E8CED770D7}" srcOrd="1" destOrd="0" presId="urn:microsoft.com/office/officeart/2005/8/layout/list1"/>
    <dgm:cxn modelId="{29E11D4A-4E82-4567-9A13-3BBB6B35B25D}" srcId="{FE9409EC-7754-4853-B999-CE883704C93B}" destId="{F6D16391-4FFD-40CA-9E5F-C218856B0B7C}" srcOrd="1" destOrd="0" parTransId="{87443DF7-E66C-44E3-9290-FE93DCF3756D}" sibTransId="{F694E71D-2EBE-4631-AF6F-3D3B260DBAF7}"/>
    <dgm:cxn modelId="{75ACF257-487A-4BEA-8AB7-F8A88640EAD4}" srcId="{F6D16391-4FFD-40CA-9E5F-C218856B0B7C}" destId="{F78E2362-0EB2-4314-9496-DFA79BAB7262}" srcOrd="0" destOrd="0" parTransId="{9327FA63-60F9-45F1-A942-C47EFC18B4BD}" sibTransId="{6219F0DE-3BD3-40D4-A4DC-343D15B56B53}"/>
    <dgm:cxn modelId="{CCE95262-79F1-7949-A4DF-7B72F7FF3469}" srcId="{C3223EDF-CDC7-447F-826F-5DB6AA0A058B}" destId="{84316C86-1093-E640-9DD5-1F8CDF9E25DB}" srcOrd="1" destOrd="0" parTransId="{E712EE31-4FB0-5443-A5A0-B8567E2BF2E4}" sibTransId="{069E42D0-8872-A14F-AB26-6348B4D5A213}"/>
    <dgm:cxn modelId="{2D938F63-0006-4194-A5BA-F2E779CC7ADC}" srcId="{3ABE28F0-5B62-48E2-99A4-36F2CC53C629}" destId="{2FDAEE27-60A7-4BAF-A2AC-5EAB05A0EE01}" srcOrd="0" destOrd="0" parTransId="{2630F5B0-A8BE-4B2D-97E3-BAA7D7E77383}" sibTransId="{10685381-F3DC-49C5-A2A1-2E280B8B9C3E}"/>
    <dgm:cxn modelId="{76A56367-151D-45E6-A4AE-3FC3EE7BC35A}" type="presOf" srcId="{C3223EDF-CDC7-447F-826F-5DB6AA0A058B}" destId="{69830A76-17F6-420F-A20E-D75D1902C77A}" srcOrd="0" destOrd="0" presId="urn:microsoft.com/office/officeart/2005/8/layout/list1"/>
    <dgm:cxn modelId="{D7E95570-4AF2-4A15-9080-4BA45F35D29D}" srcId="{A78DD8BA-1D11-4519-BF1E-5D607C4D499C}" destId="{945F6605-D0E6-42CF-B919-4F97AD996F8A}" srcOrd="0" destOrd="0" parTransId="{060202C2-7F9D-4572-9C42-0D6B1224B845}" sibTransId="{17BD157B-2541-4279-8684-E39B849B34F3}"/>
    <dgm:cxn modelId="{A96A4E74-A500-4AD0-9DD3-E8D88ABBD0AA}" srcId="{FE9409EC-7754-4853-B999-CE883704C93B}" destId="{C3223EDF-CDC7-447F-826F-5DB6AA0A058B}" srcOrd="0" destOrd="0" parTransId="{8FE99AB7-F6A5-477E-82AB-D4668E182504}" sibTransId="{7C530021-F910-4878-BB10-903C009A2D64}"/>
    <dgm:cxn modelId="{A8B3857E-1E0F-43CD-B056-B5F6EDC74585}" srcId="{FE9409EC-7754-4853-B999-CE883704C93B}" destId="{3ABE28F0-5B62-48E2-99A4-36F2CC53C629}" srcOrd="3" destOrd="0" parTransId="{64F4EC27-C5B1-464B-84B7-ED632AEB2473}" sibTransId="{B086C1AA-E359-45B0-A337-F36861010025}"/>
    <dgm:cxn modelId="{C62A2489-D237-419F-ACCE-E182504E246D}" type="presOf" srcId="{C3223EDF-CDC7-447F-826F-5DB6AA0A058B}" destId="{20335FD9-2978-48D9-A0FD-5AE22C7ED9D9}" srcOrd="1" destOrd="0" presId="urn:microsoft.com/office/officeart/2005/8/layout/list1"/>
    <dgm:cxn modelId="{2B17F18B-9955-40D8-B4B2-B399C63C34E7}" type="presOf" srcId="{74E76385-CF6D-41D1-9D02-A4BAF059463C}" destId="{462545A9-A6DC-4149-8F68-90340CDB8225}" srcOrd="0" destOrd="2" presId="urn:microsoft.com/office/officeart/2005/8/layout/list1"/>
    <dgm:cxn modelId="{7F11B09B-10D6-4E97-B1E8-26BF0FE868E6}" type="presOf" srcId="{F6D16391-4FFD-40CA-9E5F-C218856B0B7C}" destId="{0858D327-70AC-4AA7-8884-69DE8FB591D3}" srcOrd="0" destOrd="0" presId="urn:microsoft.com/office/officeart/2005/8/layout/list1"/>
    <dgm:cxn modelId="{C601A8B4-E250-449C-8C1E-3CB416123F7B}" type="presOf" srcId="{392005A4-0847-4933-A469-2B04B02659F2}" destId="{462545A9-A6DC-4149-8F68-90340CDB8225}" srcOrd="0" destOrd="1" presId="urn:microsoft.com/office/officeart/2005/8/layout/list1"/>
    <dgm:cxn modelId="{9346DCB4-17D0-4861-9817-88FE11ED7B79}" srcId="{C3223EDF-CDC7-447F-826F-5DB6AA0A058B}" destId="{C98D1990-D463-4081-87AC-3C67454E7CE9}" srcOrd="0" destOrd="0" parTransId="{8082C04F-A231-4A9B-BDCC-1D2FC89968EA}" sibTransId="{97CCAF1B-90F6-4B50-9762-C14B6A06D48A}"/>
    <dgm:cxn modelId="{1D7715C1-6DB0-49CE-B8CA-A41299B6B569}" type="presOf" srcId="{2FDAEE27-60A7-4BAF-A2AC-5EAB05A0EE01}" destId="{C984EB56-4001-4923-BCCC-036FC23B3468}" srcOrd="0" destOrd="0" presId="urn:microsoft.com/office/officeart/2005/8/layout/list1"/>
    <dgm:cxn modelId="{7A022ECD-5A49-4747-BF66-CF17DDF106D2}" type="presOf" srcId="{A78DD8BA-1D11-4519-BF1E-5D607C4D499C}" destId="{11B7DAA2-A49E-4968-BEF2-B801ABD14AF1}" srcOrd="1" destOrd="0" presId="urn:microsoft.com/office/officeart/2005/8/layout/list1"/>
    <dgm:cxn modelId="{284CD5CE-5B28-49ED-8286-B37511109214}" type="presOf" srcId="{3ABE28F0-5B62-48E2-99A4-36F2CC53C629}" destId="{48A28C36-DF4C-48E6-8B93-7E585E3E117D}" srcOrd="1" destOrd="0" presId="urn:microsoft.com/office/officeart/2005/8/layout/list1"/>
    <dgm:cxn modelId="{4FBBC5CF-584B-42FC-96CD-1C67790B00F0}" srcId="{A78DD8BA-1D11-4519-BF1E-5D607C4D499C}" destId="{392005A4-0847-4933-A469-2B04B02659F2}" srcOrd="1" destOrd="0" parTransId="{81070D44-2FCF-4EA2-B4C2-002E92AAB531}" sibTransId="{5B001826-8F06-429C-A161-5F449FB88DC8}"/>
    <dgm:cxn modelId="{1D8C6DD0-5434-4308-8CF5-9CFB7E873465}" srcId="{F6D16391-4FFD-40CA-9E5F-C218856B0B7C}" destId="{95CCBC56-D854-445D-A4B0-49B947466165}" srcOrd="1" destOrd="0" parTransId="{D0628FAB-6B28-4907-B30C-FDA181473944}" sibTransId="{41DB9DA0-45D0-4FB0-B7BA-B84A9F03EC2E}"/>
    <dgm:cxn modelId="{059721EB-A0B0-4D40-ACCB-517FD0A35333}" type="presOf" srcId="{FE9409EC-7754-4853-B999-CE883704C93B}" destId="{F3E020A0-6E6D-4BB1-B6FA-264C6E52D6A5}" srcOrd="0" destOrd="0" presId="urn:microsoft.com/office/officeart/2005/8/layout/list1"/>
    <dgm:cxn modelId="{9783BAF1-330A-407C-999B-6DBDF89033B0}" srcId="{FE9409EC-7754-4853-B999-CE883704C93B}" destId="{A78DD8BA-1D11-4519-BF1E-5D607C4D499C}" srcOrd="2" destOrd="0" parTransId="{44670C92-6509-4D2B-96AB-C5C6518740D9}" sibTransId="{93EBEDCC-948E-4C98-937B-69CB7AC2331D}"/>
    <dgm:cxn modelId="{5F9FDEF6-307B-4D04-8CD5-CD54932372D1}" type="presOf" srcId="{945F6605-D0E6-42CF-B919-4F97AD996F8A}" destId="{462545A9-A6DC-4149-8F68-90340CDB8225}" srcOrd="0" destOrd="0" presId="urn:microsoft.com/office/officeart/2005/8/layout/list1"/>
    <dgm:cxn modelId="{648BC0FA-D87F-4D12-9C54-3E40A0DD549F}" type="presOf" srcId="{95CCBC56-D854-445D-A4B0-49B947466165}" destId="{D797C10F-705B-49B2-90E6-0C52036E6FB6}" srcOrd="0" destOrd="1" presId="urn:microsoft.com/office/officeart/2005/8/layout/list1"/>
    <dgm:cxn modelId="{E7EE693B-944B-4623-9199-9171DCDE34BB}" type="presParOf" srcId="{F3E020A0-6E6D-4BB1-B6FA-264C6E52D6A5}" destId="{FD935C51-F9B3-4B19-9260-8ACCFB14E0B6}" srcOrd="0" destOrd="0" presId="urn:microsoft.com/office/officeart/2005/8/layout/list1"/>
    <dgm:cxn modelId="{32D5B77B-51E4-477C-81A8-B5E691F81657}" type="presParOf" srcId="{FD935C51-F9B3-4B19-9260-8ACCFB14E0B6}" destId="{69830A76-17F6-420F-A20E-D75D1902C77A}" srcOrd="0" destOrd="0" presId="urn:microsoft.com/office/officeart/2005/8/layout/list1"/>
    <dgm:cxn modelId="{C223A67A-4FB8-4AE3-AFF6-27E92585115C}" type="presParOf" srcId="{FD935C51-F9B3-4B19-9260-8ACCFB14E0B6}" destId="{20335FD9-2978-48D9-A0FD-5AE22C7ED9D9}" srcOrd="1" destOrd="0" presId="urn:microsoft.com/office/officeart/2005/8/layout/list1"/>
    <dgm:cxn modelId="{65CB55A1-FEF6-4E75-852B-7D64EE104537}" type="presParOf" srcId="{F3E020A0-6E6D-4BB1-B6FA-264C6E52D6A5}" destId="{A92A7486-7E3D-469C-9008-D0831B3FB780}" srcOrd="1" destOrd="0" presId="urn:microsoft.com/office/officeart/2005/8/layout/list1"/>
    <dgm:cxn modelId="{916BB57B-3E2B-4D09-AADB-611DAB37BA57}" type="presParOf" srcId="{F3E020A0-6E6D-4BB1-B6FA-264C6E52D6A5}" destId="{5F48BB97-4DB5-4244-853C-0E3070F7FB44}" srcOrd="2" destOrd="0" presId="urn:microsoft.com/office/officeart/2005/8/layout/list1"/>
    <dgm:cxn modelId="{132BE2A2-92EA-4E38-A02D-C21B42B5F18E}" type="presParOf" srcId="{F3E020A0-6E6D-4BB1-B6FA-264C6E52D6A5}" destId="{8E0DDF85-4989-47F5-95F0-69DE0E2AF586}" srcOrd="3" destOrd="0" presId="urn:microsoft.com/office/officeart/2005/8/layout/list1"/>
    <dgm:cxn modelId="{C15D1D50-AD30-499B-B130-A93C42900309}" type="presParOf" srcId="{F3E020A0-6E6D-4BB1-B6FA-264C6E52D6A5}" destId="{B6D2E205-3A4D-4C61-9194-F6563AE9C664}" srcOrd="4" destOrd="0" presId="urn:microsoft.com/office/officeart/2005/8/layout/list1"/>
    <dgm:cxn modelId="{6332372F-47BF-4C63-9B57-8615CDE38F3A}" type="presParOf" srcId="{B6D2E205-3A4D-4C61-9194-F6563AE9C664}" destId="{0858D327-70AC-4AA7-8884-69DE8FB591D3}" srcOrd="0" destOrd="0" presId="urn:microsoft.com/office/officeart/2005/8/layout/list1"/>
    <dgm:cxn modelId="{7A0A7878-0BA6-44AD-873E-0AD2A9214696}" type="presParOf" srcId="{B6D2E205-3A4D-4C61-9194-F6563AE9C664}" destId="{18DD5675-0206-429A-AB27-61E8CED770D7}" srcOrd="1" destOrd="0" presId="urn:microsoft.com/office/officeart/2005/8/layout/list1"/>
    <dgm:cxn modelId="{6412E302-9137-4A58-889A-8F7B3F86D1F5}" type="presParOf" srcId="{F3E020A0-6E6D-4BB1-B6FA-264C6E52D6A5}" destId="{FD134C23-0751-4E62-8104-B7CD1457F638}" srcOrd="5" destOrd="0" presId="urn:microsoft.com/office/officeart/2005/8/layout/list1"/>
    <dgm:cxn modelId="{34E2F25E-8FD0-4E08-903F-DB0D7FA870EB}" type="presParOf" srcId="{F3E020A0-6E6D-4BB1-B6FA-264C6E52D6A5}" destId="{D797C10F-705B-49B2-90E6-0C52036E6FB6}" srcOrd="6" destOrd="0" presId="urn:microsoft.com/office/officeart/2005/8/layout/list1"/>
    <dgm:cxn modelId="{96110AEB-5E64-44B5-BD6A-D83A636EBDB2}" type="presParOf" srcId="{F3E020A0-6E6D-4BB1-B6FA-264C6E52D6A5}" destId="{3ED7076E-C633-4DDF-A1CF-B1A05E2C9F68}" srcOrd="7" destOrd="0" presId="urn:microsoft.com/office/officeart/2005/8/layout/list1"/>
    <dgm:cxn modelId="{2E65BB04-FDDA-4F2A-96CE-9F58ED001DB4}" type="presParOf" srcId="{F3E020A0-6E6D-4BB1-B6FA-264C6E52D6A5}" destId="{BC502136-B898-4574-8F6F-E15FC8766505}" srcOrd="8" destOrd="0" presId="urn:microsoft.com/office/officeart/2005/8/layout/list1"/>
    <dgm:cxn modelId="{4C14BAD4-C17B-476E-9FD0-CA0E4EA5AF4F}" type="presParOf" srcId="{BC502136-B898-4574-8F6F-E15FC8766505}" destId="{6EC3CB8F-C0C1-4431-9B5A-D44E5572020B}" srcOrd="0" destOrd="0" presId="urn:microsoft.com/office/officeart/2005/8/layout/list1"/>
    <dgm:cxn modelId="{13E9B1E0-099F-4584-8EFB-BFBC47B2BA73}" type="presParOf" srcId="{BC502136-B898-4574-8F6F-E15FC8766505}" destId="{11B7DAA2-A49E-4968-BEF2-B801ABD14AF1}" srcOrd="1" destOrd="0" presId="urn:microsoft.com/office/officeart/2005/8/layout/list1"/>
    <dgm:cxn modelId="{F3388988-008E-4D0C-9245-FF79D2FD28AF}" type="presParOf" srcId="{F3E020A0-6E6D-4BB1-B6FA-264C6E52D6A5}" destId="{F7D55A27-16A7-490B-8F6E-3E5038E669D5}" srcOrd="9" destOrd="0" presId="urn:microsoft.com/office/officeart/2005/8/layout/list1"/>
    <dgm:cxn modelId="{2AE8BC9F-9970-47D5-86DC-690A66BC575D}" type="presParOf" srcId="{F3E020A0-6E6D-4BB1-B6FA-264C6E52D6A5}" destId="{462545A9-A6DC-4149-8F68-90340CDB8225}" srcOrd="10" destOrd="0" presId="urn:microsoft.com/office/officeart/2005/8/layout/list1"/>
    <dgm:cxn modelId="{D2F77CEB-7C49-4372-AB74-8B67DEC0E906}" type="presParOf" srcId="{F3E020A0-6E6D-4BB1-B6FA-264C6E52D6A5}" destId="{B7470F3F-54CD-4A86-BA48-D01083A47496}" srcOrd="11" destOrd="0" presId="urn:microsoft.com/office/officeart/2005/8/layout/list1"/>
    <dgm:cxn modelId="{3D7FF10E-4EDC-4B9F-ADFD-E692412AB332}" type="presParOf" srcId="{F3E020A0-6E6D-4BB1-B6FA-264C6E52D6A5}" destId="{11FB6B35-C495-4B50-9513-9D6792A67F4B}" srcOrd="12" destOrd="0" presId="urn:microsoft.com/office/officeart/2005/8/layout/list1"/>
    <dgm:cxn modelId="{111A07CE-279F-48DC-9B94-2133C923BB24}" type="presParOf" srcId="{11FB6B35-C495-4B50-9513-9D6792A67F4B}" destId="{7CBC54FF-4498-4BB5-A729-C9DCFAF378DE}" srcOrd="0" destOrd="0" presId="urn:microsoft.com/office/officeart/2005/8/layout/list1"/>
    <dgm:cxn modelId="{4900AD8B-3C56-481A-93F9-25DDB495C897}" type="presParOf" srcId="{11FB6B35-C495-4B50-9513-9D6792A67F4B}" destId="{48A28C36-DF4C-48E6-8B93-7E585E3E117D}" srcOrd="1" destOrd="0" presId="urn:microsoft.com/office/officeart/2005/8/layout/list1"/>
    <dgm:cxn modelId="{C290D0CC-EFBC-4119-B3A1-F7B84164E319}" type="presParOf" srcId="{F3E020A0-6E6D-4BB1-B6FA-264C6E52D6A5}" destId="{B2DF0C52-61A0-41D9-8919-88603C800638}" srcOrd="13" destOrd="0" presId="urn:microsoft.com/office/officeart/2005/8/layout/list1"/>
    <dgm:cxn modelId="{F79D5594-968D-464C-93CB-7B3415134203}" type="presParOf" srcId="{F3E020A0-6E6D-4BB1-B6FA-264C6E52D6A5}" destId="{C984EB56-4001-4923-BCCC-036FC23B346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BB97-4DB5-4244-853C-0E3070F7FB44}">
      <dsp:nvSpPr>
        <dsp:cNvPr id="0" name=""/>
        <dsp:cNvSpPr/>
      </dsp:nvSpPr>
      <dsp:spPr>
        <a:xfrm>
          <a:off x="0" y="767903"/>
          <a:ext cx="16936595" cy="238139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4468" tIns="999744" rIns="1314468"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mn-lt"/>
              <a:cs typeface="Calibri" panose="020F0502020204030204" pitchFamily="34" charset="0"/>
            </a:rPr>
            <a:t>Who: Educators, residents, and CDI specialists</a:t>
          </a:r>
        </a:p>
        <a:p>
          <a:pPr marL="285750" lvl="1" indent="-285750" algn="l" defTabSz="1600200">
            <a:lnSpc>
              <a:spcPct val="90000"/>
            </a:lnSpc>
            <a:spcBef>
              <a:spcPct val="0"/>
            </a:spcBef>
            <a:spcAft>
              <a:spcPct val="15000"/>
            </a:spcAft>
            <a:buChar char="•"/>
          </a:pPr>
          <a:r>
            <a:rPr lang="en-US" sz="3600" kern="1200" dirty="0">
              <a:latin typeface="+mn-lt"/>
              <a:cs typeface="Calibri" panose="020F0502020204030204" pitchFamily="34" charset="0"/>
            </a:rPr>
            <a:t>Aim: Needs Assessment on interest and value of real world topics</a:t>
          </a:r>
        </a:p>
      </dsp:txBody>
      <dsp:txXfrm>
        <a:off x="0" y="767903"/>
        <a:ext cx="16936595" cy="2381399"/>
      </dsp:txXfrm>
    </dsp:sp>
    <dsp:sp modelId="{20335FD9-2978-48D9-A0FD-5AE22C7ED9D9}">
      <dsp:nvSpPr>
        <dsp:cNvPr id="0" name=""/>
        <dsp:cNvSpPr/>
      </dsp:nvSpPr>
      <dsp:spPr>
        <a:xfrm>
          <a:off x="846829" y="59423"/>
          <a:ext cx="11855616" cy="1416960"/>
        </a:xfrm>
        <a:prstGeom prst="roundRect">
          <a:avLst/>
        </a:prstGeom>
        <a:solidFill>
          <a:schemeClr val="accent5"/>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14" tIns="0" rIns="448114" bIns="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cs typeface="Calibri" panose="020F0502020204030204" pitchFamily="34" charset="0"/>
            </a:rPr>
            <a:t>Small focus group survey</a:t>
          </a:r>
          <a:endParaRPr lang="en-US" sz="4000" b="1" kern="1200" dirty="0"/>
        </a:p>
      </dsp:txBody>
      <dsp:txXfrm>
        <a:off x="915999" y="128593"/>
        <a:ext cx="11717276" cy="1278620"/>
      </dsp:txXfrm>
    </dsp:sp>
    <dsp:sp modelId="{D797C10F-705B-49B2-90E6-0C52036E6FB6}">
      <dsp:nvSpPr>
        <dsp:cNvPr id="0" name=""/>
        <dsp:cNvSpPr/>
      </dsp:nvSpPr>
      <dsp:spPr>
        <a:xfrm>
          <a:off x="0" y="4116983"/>
          <a:ext cx="16936595" cy="2872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4468" tIns="999744" rIns="1314468"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mn-lt"/>
              <a:cs typeface="Calibri" panose="020F0502020204030204" pitchFamily="34" charset="0"/>
            </a:rPr>
            <a:t>Who: Learners and educators</a:t>
          </a:r>
          <a:endParaRPr lang="en-US" sz="3600" kern="1200" dirty="0">
            <a:latin typeface="+mn-lt"/>
          </a:endParaRPr>
        </a:p>
        <a:p>
          <a:pPr marL="285750" lvl="1" indent="-285750" algn="l" defTabSz="1600200">
            <a:lnSpc>
              <a:spcPct val="90000"/>
            </a:lnSpc>
            <a:spcBef>
              <a:spcPct val="0"/>
            </a:spcBef>
            <a:spcAft>
              <a:spcPct val="15000"/>
            </a:spcAft>
            <a:buChar char="•"/>
          </a:pPr>
          <a:r>
            <a:rPr lang="en-US" sz="3600" kern="1200" dirty="0">
              <a:latin typeface="+mn-lt"/>
              <a:cs typeface="Calibri" panose="020F0502020204030204" pitchFamily="34" charset="0"/>
            </a:rPr>
            <a:t>Aim: Evaluate the current workflows, confidence, and attitudes of learners’ and educators’ towards real-world topics</a:t>
          </a:r>
          <a:endParaRPr lang="en-US" sz="3600" kern="1200" dirty="0">
            <a:latin typeface="+mn-lt"/>
          </a:endParaRPr>
        </a:p>
      </dsp:txBody>
      <dsp:txXfrm>
        <a:off x="0" y="4116983"/>
        <a:ext cx="16936595" cy="2872800"/>
      </dsp:txXfrm>
    </dsp:sp>
    <dsp:sp modelId="{18DD5675-0206-429A-AB27-61E8CED770D7}">
      <dsp:nvSpPr>
        <dsp:cNvPr id="0" name=""/>
        <dsp:cNvSpPr/>
      </dsp:nvSpPr>
      <dsp:spPr>
        <a:xfrm>
          <a:off x="846829" y="3408503"/>
          <a:ext cx="11855616" cy="1416960"/>
        </a:xfrm>
        <a:prstGeom prst="roundRect">
          <a:avLst/>
        </a:prstGeom>
        <a:solidFill>
          <a:schemeClr val="accent4">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14" tIns="0" rIns="448114" bIns="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cs typeface="Calibri" panose="020F0502020204030204" pitchFamily="34" charset="0"/>
            </a:rPr>
            <a:t>Pre-content survey</a:t>
          </a:r>
          <a:endParaRPr lang="en-US" sz="4000" b="1" kern="1200" dirty="0"/>
        </a:p>
      </dsp:txBody>
      <dsp:txXfrm>
        <a:off x="915999" y="3477673"/>
        <a:ext cx="11717276" cy="1278620"/>
      </dsp:txXfrm>
    </dsp:sp>
    <dsp:sp modelId="{462545A9-A6DC-4149-8F68-90340CDB8225}">
      <dsp:nvSpPr>
        <dsp:cNvPr id="0" name=""/>
        <dsp:cNvSpPr/>
      </dsp:nvSpPr>
      <dsp:spPr>
        <a:xfrm>
          <a:off x="0" y="7957463"/>
          <a:ext cx="16936595" cy="544319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4468" tIns="999744" rIns="1314468"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A weekly resident huddle was initiated at DRH, where internal and family medicine residents on inpatient teams convene to address operational challenges and review provider metrics. </a:t>
          </a:r>
        </a:p>
        <a:p>
          <a:pPr marL="285750" lvl="1" indent="-285750" algn="l" defTabSz="1600200">
            <a:lnSpc>
              <a:spcPct val="90000"/>
            </a:lnSpc>
            <a:spcBef>
              <a:spcPct val="0"/>
            </a:spcBef>
            <a:spcAft>
              <a:spcPct val="15000"/>
            </a:spcAft>
            <a:buChar char="•"/>
          </a:pPr>
          <a:r>
            <a:rPr lang="en-US" sz="3600" kern="1200" dirty="0"/>
            <a:t>Four hospitalist physicians developed a curriculum consisting of four 10-minute mini-lectures, which are presented on a rotating weekly basis by DRH internal medicine faculty. </a:t>
          </a:r>
        </a:p>
        <a:p>
          <a:pPr marL="285750" lvl="1" indent="-285750" algn="l" defTabSz="1600200">
            <a:lnSpc>
              <a:spcPct val="90000"/>
            </a:lnSpc>
            <a:spcBef>
              <a:spcPct val="0"/>
            </a:spcBef>
            <a:spcAft>
              <a:spcPct val="15000"/>
            </a:spcAft>
            <a:buChar char="•"/>
          </a:pPr>
          <a:r>
            <a:rPr lang="en-US" sz="3600" kern="1200" dirty="0"/>
            <a:t>In addition, a 45-minute teaching module was created and is delivered to second-year residents during their scheduled didactic time. </a:t>
          </a:r>
        </a:p>
      </dsp:txBody>
      <dsp:txXfrm>
        <a:off x="0" y="7957463"/>
        <a:ext cx="16936595" cy="5443199"/>
      </dsp:txXfrm>
    </dsp:sp>
    <dsp:sp modelId="{11B7DAA2-A49E-4968-BEF2-B801ABD14AF1}">
      <dsp:nvSpPr>
        <dsp:cNvPr id="0" name=""/>
        <dsp:cNvSpPr/>
      </dsp:nvSpPr>
      <dsp:spPr>
        <a:xfrm>
          <a:off x="846829" y="7248983"/>
          <a:ext cx="11855616" cy="1416960"/>
        </a:xfrm>
        <a:prstGeom prst="roundRect">
          <a:avLst/>
        </a:prstGeom>
        <a:solidFill>
          <a:schemeClr val="accent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14" tIns="0" rIns="448114" bIns="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cs typeface="Calibri" panose="020F0502020204030204" pitchFamily="34" charset="0"/>
            </a:rPr>
            <a:t>Educational content delivery </a:t>
          </a:r>
          <a:endParaRPr lang="en-US" sz="4000" b="1" kern="1200" dirty="0"/>
        </a:p>
      </dsp:txBody>
      <dsp:txXfrm>
        <a:off x="915999" y="7318153"/>
        <a:ext cx="11717276" cy="1278620"/>
      </dsp:txXfrm>
    </dsp:sp>
    <dsp:sp modelId="{C984EB56-4001-4923-BCCC-036FC23B3468}">
      <dsp:nvSpPr>
        <dsp:cNvPr id="0" name=""/>
        <dsp:cNvSpPr/>
      </dsp:nvSpPr>
      <dsp:spPr>
        <a:xfrm>
          <a:off x="0" y="14368343"/>
          <a:ext cx="16936595" cy="177659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4468" tIns="999744" rIns="1314468"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Curriculum to be evaluated based on Kirkpatrick’s evaluation model </a:t>
          </a:r>
        </a:p>
      </dsp:txBody>
      <dsp:txXfrm>
        <a:off x="0" y="14368343"/>
        <a:ext cx="16936595" cy="1776599"/>
      </dsp:txXfrm>
    </dsp:sp>
    <dsp:sp modelId="{48A28C36-DF4C-48E6-8B93-7E585E3E117D}">
      <dsp:nvSpPr>
        <dsp:cNvPr id="0" name=""/>
        <dsp:cNvSpPr/>
      </dsp:nvSpPr>
      <dsp:spPr>
        <a:xfrm>
          <a:off x="846829" y="13659863"/>
          <a:ext cx="11855616" cy="1416960"/>
        </a:xfrm>
        <a:prstGeom prst="roundRect">
          <a:avLst/>
        </a:prstGeom>
        <a:solidFill>
          <a:schemeClr val="accent6"/>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14" tIns="0" rIns="448114" bIns="0" numCol="1" spcCol="1270" anchor="ctr" anchorCtr="0">
          <a:noAutofit/>
        </a:bodyPr>
        <a:lstStyle/>
        <a:p>
          <a:pPr marL="0" lvl="0" indent="0" algn="l" defTabSz="1778000">
            <a:lnSpc>
              <a:spcPct val="90000"/>
            </a:lnSpc>
            <a:spcBef>
              <a:spcPct val="0"/>
            </a:spcBef>
            <a:spcAft>
              <a:spcPct val="35000"/>
            </a:spcAft>
            <a:buNone/>
          </a:pPr>
          <a:r>
            <a:rPr lang="en-US" sz="4000" b="1" kern="1200" dirty="0"/>
            <a:t>Post content survey</a:t>
          </a:r>
        </a:p>
      </dsp:txBody>
      <dsp:txXfrm>
        <a:off x="915999" y="13729033"/>
        <a:ext cx="11717276" cy="12786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83FC6F-8F00-47E0-AA3E-2B1C5606CADA}" type="datetimeFigureOut">
              <a:rPr lang="en-US" smtClean="0"/>
              <a:t>3/17/25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154738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3FC6F-8F00-47E0-AA3E-2B1C5606CADA}" type="datetimeFigureOut">
              <a:rPr lang="en-US" smtClean="0"/>
              <a:t>3/17/25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346370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3FC6F-8F00-47E0-AA3E-2B1C5606CADA}" type="datetimeFigureOut">
              <a:rPr lang="en-US" smtClean="0"/>
              <a:t>3/17/25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10661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3FC6F-8F00-47E0-AA3E-2B1C5606CADA}" type="datetimeFigureOut">
              <a:rPr lang="en-US" smtClean="0"/>
              <a:t>3/17/25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185313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3FC6F-8F00-47E0-AA3E-2B1C5606CADA}" type="datetimeFigureOut">
              <a:rPr lang="en-US" smtClean="0"/>
              <a:t>3/17/25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260394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83FC6F-8F00-47E0-AA3E-2B1C5606CADA}" type="datetimeFigureOut">
              <a:rPr lang="en-US" smtClean="0"/>
              <a:t>3/17/25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1285920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83FC6F-8F00-47E0-AA3E-2B1C5606CADA}" type="datetimeFigureOut">
              <a:rPr lang="en-US" smtClean="0"/>
              <a:t>3/17/25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135156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83FC6F-8F00-47E0-AA3E-2B1C5606CADA}" type="datetimeFigureOut">
              <a:rPr lang="en-US" smtClean="0"/>
              <a:t>3/17/25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252393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3FC6F-8F00-47E0-AA3E-2B1C5606CADA}" type="datetimeFigureOut">
              <a:rPr lang="en-US" smtClean="0"/>
              <a:t>3/17/25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71640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5E83FC6F-8F00-47E0-AA3E-2B1C5606CADA}" type="datetimeFigureOut">
              <a:rPr lang="en-US" smtClean="0"/>
              <a:t>3/17/25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281693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a:t>Click icon to add picture</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5E83FC6F-8F00-47E0-AA3E-2B1C5606CADA}" type="datetimeFigureOut">
              <a:rPr lang="en-US" smtClean="0"/>
              <a:t>3/17/25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9EF590-3DF2-4595-ACE1-7FDDBFEBCDCA}" type="slidenum">
              <a:rPr lang="en-US" smtClean="0"/>
              <a:t>‹#›</a:t>
            </a:fld>
            <a:endParaRPr lang="en-US" dirty="0"/>
          </a:p>
        </p:txBody>
      </p:sp>
    </p:spTree>
    <p:extLst>
      <p:ext uri="{BB962C8B-B14F-4D97-AF65-F5344CB8AC3E}">
        <p14:creationId xmlns:p14="http://schemas.microsoft.com/office/powerpoint/2010/main" val="265291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5E83FC6F-8F00-47E0-AA3E-2B1C5606CADA}" type="datetimeFigureOut">
              <a:rPr lang="en-US" smtClean="0"/>
              <a:t>3/17/25</a:t>
            </a:fld>
            <a:endParaRPr lang="en-US" dirty="0"/>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F59EF590-3DF2-4595-ACE1-7FDDBFEBCDCA}" type="slidenum">
              <a:rPr lang="en-US" smtClean="0"/>
              <a:t>‹#›</a:t>
            </a:fld>
            <a:endParaRPr lang="en-US" dirty="0"/>
          </a:p>
        </p:txBody>
      </p:sp>
    </p:spTree>
    <p:extLst>
      <p:ext uri="{BB962C8B-B14F-4D97-AF65-F5344CB8AC3E}">
        <p14:creationId xmlns:p14="http://schemas.microsoft.com/office/powerpoint/2010/main" val="14081639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E_42699DC.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chart" Target="../charts/char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acgme.org/What-We-Do/Accreditation/Common-Program-Requirements" TargetMode="External"/><Relationship Id="rId2" Type="http://schemas.openxmlformats.org/officeDocument/2006/relationships/hyperlink" Target="https://www.cms.gov/medicare/regulations-guidance/promoting-interoperability-programs/electronic-clinical-quality-measures-basics#:~:text=CMS%20has%20finalized%20the%20Electronic,Clinical%20Process/Effectiveness" TargetMode="External"/><Relationship Id="rId1" Type="http://schemas.openxmlformats.org/officeDocument/2006/relationships/slideLayout" Target="../slideLayouts/slideLayout1.xml"/><Relationship Id="rId5" Type="http://schemas.openxmlformats.org/officeDocument/2006/relationships/hyperlink" Target="https://doi.org/10.1097/ACM.0b013e3181971f08" TargetMode="External"/><Relationship Id="rId4" Type="http://schemas.openxmlformats.org/officeDocument/2006/relationships/hyperlink" Target="file:///C:/Users/johnd/Documents/Cloud%20Drive%204-22-16/Duke%20Hospital%20Medicine/Teaching%20Notes/Real%20World_Huddles%20Resident%20Teaching%20Project/Academic%20Medicine,%2084(3),%20301&#8211;309.%20https:/doi.org/10.1097/ACM.0b013e3181971f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871E8C-F05F-6887-508F-97A8C752B75E}"/>
              </a:ext>
            </a:extLst>
          </p:cNvPr>
          <p:cNvSpPr/>
          <p:nvPr/>
        </p:nvSpPr>
        <p:spPr>
          <a:xfrm>
            <a:off x="11117361" y="-1"/>
            <a:ext cx="15785051" cy="21067713"/>
          </a:xfrm>
          <a:prstGeom prst="rect">
            <a:avLst/>
          </a:prstGeom>
          <a:solidFill>
            <a:schemeClr val="bg1"/>
          </a:solid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3"/>
          </a:p>
        </p:txBody>
      </p:sp>
      <p:sp>
        <p:nvSpPr>
          <p:cNvPr id="9" name="Rectangle 8">
            <a:extLst>
              <a:ext uri="{FF2B5EF4-FFF2-40B4-BE49-F238E27FC236}">
                <a16:creationId xmlns:a16="http://schemas.microsoft.com/office/drawing/2014/main" id="{124440F0-0964-8402-4584-9B7504F6F68F}"/>
              </a:ext>
            </a:extLst>
          </p:cNvPr>
          <p:cNvSpPr/>
          <p:nvPr/>
        </p:nvSpPr>
        <p:spPr>
          <a:xfrm>
            <a:off x="11117361" y="-1"/>
            <a:ext cx="15785051" cy="21067713"/>
          </a:xfrm>
          <a:prstGeom prst="rect">
            <a:avLst/>
          </a:prstGeom>
          <a:solidFill>
            <a:schemeClr val="tx2">
              <a:lumMod val="20000"/>
              <a:lumOff val="80000"/>
            </a:schemeClr>
          </a:solid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3"/>
          </a:p>
        </p:txBody>
      </p:sp>
      <p:sp>
        <p:nvSpPr>
          <p:cNvPr id="8" name="TextBox 7">
            <a:extLst>
              <a:ext uri="{FF2B5EF4-FFF2-40B4-BE49-F238E27FC236}">
                <a16:creationId xmlns:a16="http://schemas.microsoft.com/office/drawing/2014/main" id="{70CCE1A6-271F-9647-E99B-5B6AF033B063}"/>
              </a:ext>
            </a:extLst>
          </p:cNvPr>
          <p:cNvSpPr txBox="1"/>
          <p:nvPr/>
        </p:nvSpPr>
        <p:spPr>
          <a:xfrm>
            <a:off x="11419208" y="7175857"/>
            <a:ext cx="15181356" cy="5839227"/>
          </a:xfrm>
          <a:prstGeom prst="rect">
            <a:avLst/>
          </a:prstGeom>
          <a:solidFill>
            <a:schemeClr val="accent1">
              <a:lumMod val="60000"/>
              <a:lumOff val="40000"/>
            </a:schemeClr>
          </a:solidFill>
          <a:ln>
            <a:solidFill>
              <a:schemeClr val="tx1"/>
            </a:solidFill>
          </a:ln>
          <a:effectLst>
            <a:glow rad="139700">
              <a:schemeClr val="accent2">
                <a:satMod val="175000"/>
                <a:alpha val="40000"/>
              </a:schemeClr>
            </a:glow>
          </a:effectLst>
        </p:spPr>
        <p:txBody>
          <a:bodyPr wrap="square" rtlCol="0">
            <a:spAutoFit/>
          </a:bodyPr>
          <a:lstStyle/>
          <a:p>
            <a:pPr lvl="0" algn="ctr" defTabSz="914400" fontAlgn="base">
              <a:lnSpc>
                <a:spcPct val="107000"/>
              </a:lnSpc>
              <a:spcBef>
                <a:spcPts val="384"/>
              </a:spcBef>
              <a:spcAft>
                <a:spcPts val="512"/>
              </a:spcAft>
            </a:pPr>
            <a:r>
              <a:rPr lang="en-US" sz="7200" b="1" dirty="0">
                <a:solidFill>
                  <a:srgbClr val="000000"/>
                </a:solidFill>
                <a:ea typeface="Verdana" panose="020B0604030504040204" pitchFamily="34" charset="0"/>
                <a:cs typeface="Times New Roman" panose="02020603050405020304" pitchFamily="18" charset="0"/>
              </a:rPr>
              <a:t>Real World Training for the Next Generation: </a:t>
            </a:r>
          </a:p>
          <a:p>
            <a:pPr lvl="0" algn="ctr" defTabSz="914400" fontAlgn="base">
              <a:lnSpc>
                <a:spcPct val="107000"/>
              </a:lnSpc>
              <a:spcBef>
                <a:spcPts val="384"/>
              </a:spcBef>
              <a:spcAft>
                <a:spcPts val="512"/>
              </a:spcAft>
            </a:pPr>
            <a:r>
              <a:rPr lang="en-US" sz="6600" dirty="0">
                <a:solidFill>
                  <a:srgbClr val="000000"/>
                </a:solidFill>
                <a:ea typeface="Verdana" panose="020B0604030504040204" pitchFamily="34" charset="0"/>
                <a:cs typeface="Times New Roman" panose="02020603050405020304" pitchFamily="18" charset="0"/>
              </a:rPr>
              <a:t>A curriculum for resident education focused on system-based non-clinical patient care topics</a:t>
            </a:r>
            <a:endParaRPr lang="en-US" sz="6600" b="1" dirty="0">
              <a:solidFill>
                <a:srgbClr val="000000"/>
              </a:solidFill>
              <a:ea typeface="Verdana" panose="020B060403050404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AB7CE42E-E1F5-BF86-8691-93197794843C}"/>
              </a:ext>
            </a:extLst>
          </p:cNvPr>
          <p:cNvSpPr txBox="1"/>
          <p:nvPr/>
        </p:nvSpPr>
        <p:spPr>
          <a:xfrm>
            <a:off x="31227586" y="125067"/>
            <a:ext cx="2412199" cy="923330"/>
          </a:xfrm>
          <a:prstGeom prst="rect">
            <a:avLst/>
          </a:prstGeom>
          <a:noFill/>
        </p:spPr>
        <p:txBody>
          <a:bodyPr wrap="none" rtlCol="0">
            <a:spAutoFit/>
          </a:bodyPr>
          <a:lstStyle/>
          <a:p>
            <a:r>
              <a:rPr lang="en-US" sz="5400" dirty="0">
                <a:solidFill>
                  <a:srgbClr val="488ACF"/>
                </a:solidFill>
              </a:rPr>
              <a:t>Authors</a:t>
            </a:r>
          </a:p>
        </p:txBody>
      </p:sp>
      <p:sp>
        <p:nvSpPr>
          <p:cNvPr id="61" name="TextBox 60">
            <a:extLst>
              <a:ext uri="{FF2B5EF4-FFF2-40B4-BE49-F238E27FC236}">
                <a16:creationId xmlns:a16="http://schemas.microsoft.com/office/drawing/2014/main" id="{C1978183-CA57-D1B3-254D-4900B8EE275A}"/>
              </a:ext>
            </a:extLst>
          </p:cNvPr>
          <p:cNvSpPr txBox="1"/>
          <p:nvPr/>
        </p:nvSpPr>
        <p:spPr>
          <a:xfrm>
            <a:off x="30774279" y="2039918"/>
            <a:ext cx="6409786" cy="1862113"/>
          </a:xfrm>
          <a:prstGeom prst="rect">
            <a:avLst/>
          </a:prstGeom>
          <a:noFill/>
        </p:spPr>
        <p:txBody>
          <a:bodyPr wrap="square" rtlCol="0">
            <a:spAutoFit/>
          </a:bodyPr>
          <a:lstStyle/>
          <a:p>
            <a:pPr lvl="0" defTabSz="292608">
              <a:lnSpc>
                <a:spcPct val="115000"/>
              </a:lnSpc>
              <a:defRPr/>
            </a:pPr>
            <a:r>
              <a:rPr lang="en-US" sz="3400" b="1" kern="0" dirty="0">
                <a:solidFill>
                  <a:prstClr val="black"/>
                </a:solidFill>
                <a:ea typeface="Verdana" panose="020B0604030504040204" pitchFamily="34" charset="0"/>
                <a:cs typeface="Calibri" panose="020F0502020204030204" pitchFamily="34" charset="0"/>
              </a:rPr>
              <a:t>Akhila Belur, MD, </a:t>
            </a:r>
          </a:p>
          <a:p>
            <a:pPr lvl="0" defTabSz="292608">
              <a:lnSpc>
                <a:spcPct val="115000"/>
              </a:lnSpc>
              <a:defRPr/>
            </a:pPr>
            <a:r>
              <a:rPr lang="en-US" sz="3400" kern="0" dirty="0">
                <a:solidFill>
                  <a:prstClr val="black"/>
                </a:solidFill>
                <a:ea typeface="Verdana" panose="020B0604030504040204" pitchFamily="34" charset="0"/>
                <a:cs typeface="Calibri" panose="020F0502020204030204" pitchFamily="34" charset="0"/>
              </a:rPr>
              <a:t>Assistant Professor of Medicine, Hospitalist-Duke Regional Hospital</a:t>
            </a:r>
          </a:p>
        </p:txBody>
      </p:sp>
      <p:sp>
        <p:nvSpPr>
          <p:cNvPr id="62" name="TextBox 61">
            <a:extLst>
              <a:ext uri="{FF2B5EF4-FFF2-40B4-BE49-F238E27FC236}">
                <a16:creationId xmlns:a16="http://schemas.microsoft.com/office/drawing/2014/main" id="{F2009B7F-E129-0ECC-E1BF-20F107EC8865}"/>
              </a:ext>
            </a:extLst>
          </p:cNvPr>
          <p:cNvSpPr txBox="1"/>
          <p:nvPr/>
        </p:nvSpPr>
        <p:spPr>
          <a:xfrm>
            <a:off x="27170589" y="6237229"/>
            <a:ext cx="6201018" cy="1862113"/>
          </a:xfrm>
          <a:prstGeom prst="rect">
            <a:avLst/>
          </a:prstGeom>
          <a:noFill/>
        </p:spPr>
        <p:txBody>
          <a:bodyPr wrap="square" rtlCol="0">
            <a:spAutoFit/>
          </a:bodyPr>
          <a:lstStyle/>
          <a:p>
            <a:pPr algn="r" defTabSz="292608" fontAlgn="auto">
              <a:lnSpc>
                <a:spcPct val="115000"/>
              </a:lnSpc>
              <a:spcBef>
                <a:spcPts val="0"/>
              </a:spcBef>
              <a:spcAft>
                <a:spcPts val="0"/>
              </a:spcAft>
              <a:defRPr/>
            </a:pPr>
            <a:r>
              <a:rPr lang="en-US" sz="3400" b="1" kern="0" dirty="0">
                <a:solidFill>
                  <a:prstClr val="black"/>
                </a:solidFill>
                <a:ea typeface="Verdana" panose="020B0604030504040204" pitchFamily="34" charset="0"/>
                <a:cs typeface="Calibri" panose="020F0502020204030204" pitchFamily="34" charset="0"/>
              </a:rPr>
              <a:t>John Hoyle, MD</a:t>
            </a:r>
            <a:r>
              <a:rPr lang="en-US" sz="3400" kern="0" dirty="0">
                <a:solidFill>
                  <a:prstClr val="black"/>
                </a:solidFill>
                <a:ea typeface="Verdana" panose="020B0604030504040204" pitchFamily="34" charset="0"/>
                <a:cs typeface="Calibri" panose="020F0502020204030204" pitchFamily="34" charset="0"/>
              </a:rPr>
              <a:t>, </a:t>
            </a:r>
          </a:p>
          <a:p>
            <a:pPr algn="r" defTabSz="292608" fontAlgn="auto">
              <a:lnSpc>
                <a:spcPct val="115000"/>
              </a:lnSpc>
              <a:spcBef>
                <a:spcPts val="0"/>
              </a:spcBef>
              <a:spcAft>
                <a:spcPts val="0"/>
              </a:spcAft>
              <a:defRPr/>
            </a:pPr>
            <a:r>
              <a:rPr lang="en-US" sz="3400" kern="0" dirty="0">
                <a:solidFill>
                  <a:prstClr val="black"/>
                </a:solidFill>
                <a:ea typeface="Verdana" panose="020B0604030504040204" pitchFamily="34" charset="0"/>
                <a:cs typeface="Calibri" panose="020F0502020204030204" pitchFamily="34" charset="0"/>
              </a:rPr>
              <a:t>Medical Instructor, Hospitalist-Duke Regional Hospital</a:t>
            </a:r>
          </a:p>
        </p:txBody>
      </p:sp>
      <p:sp>
        <p:nvSpPr>
          <p:cNvPr id="2" name="Rectangle 1">
            <a:extLst>
              <a:ext uri="{FF2B5EF4-FFF2-40B4-BE49-F238E27FC236}">
                <a16:creationId xmlns:a16="http://schemas.microsoft.com/office/drawing/2014/main" id="{241ACE99-2C66-9188-CA7A-C5D788F37EE5}"/>
              </a:ext>
            </a:extLst>
          </p:cNvPr>
          <p:cNvSpPr/>
          <p:nvPr/>
        </p:nvSpPr>
        <p:spPr>
          <a:xfrm>
            <a:off x="-1" y="0"/>
            <a:ext cx="37463414" cy="21067713"/>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93" dirty="0"/>
          </a:p>
        </p:txBody>
      </p:sp>
      <p:pic>
        <p:nvPicPr>
          <p:cNvPr id="15" name="Picture 14" descr="A logo for a health professional&#10;&#10;Description automatically generated">
            <a:extLst>
              <a:ext uri="{FF2B5EF4-FFF2-40B4-BE49-F238E27FC236}">
                <a16:creationId xmlns:a16="http://schemas.microsoft.com/office/drawing/2014/main" id="{93CEC382-746B-F2F6-EF0C-15590A8DE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6965" y="17958215"/>
            <a:ext cx="4517225" cy="2938073"/>
          </a:xfrm>
          <a:prstGeom prst="rect">
            <a:avLst/>
          </a:prstGeom>
        </p:spPr>
      </p:pic>
      <p:grpSp>
        <p:nvGrpSpPr>
          <p:cNvPr id="10" name="Group 9"/>
          <p:cNvGrpSpPr/>
          <p:nvPr/>
        </p:nvGrpSpPr>
        <p:grpSpPr>
          <a:xfrm>
            <a:off x="791633" y="128892"/>
            <a:ext cx="8028412" cy="20281691"/>
            <a:chOff x="791633" y="165138"/>
            <a:chExt cx="8028412" cy="20281691"/>
          </a:xfrm>
        </p:grpSpPr>
        <p:sp>
          <p:nvSpPr>
            <p:cNvPr id="11" name="Circular Arrow 10"/>
            <p:cNvSpPr/>
            <p:nvPr/>
          </p:nvSpPr>
          <p:spPr>
            <a:xfrm>
              <a:off x="2537094" y="165138"/>
              <a:ext cx="6282951" cy="6283268"/>
            </a:xfrm>
            <a:prstGeom prst="circularArrow">
              <a:avLst>
                <a:gd name="adj1" fmla="val 10980"/>
                <a:gd name="adj2" fmla="val 1142322"/>
                <a:gd name="adj3" fmla="val 4500000"/>
                <a:gd name="adj4" fmla="val 10800000"/>
                <a:gd name="adj5" fmla="val 12500"/>
              </a:avLst>
            </a:prstGeom>
            <a:ln>
              <a:solidFill>
                <a:schemeClr val="tx1">
                  <a:lumMod val="95000"/>
                  <a:lumOff val="5000"/>
                </a:schemeClr>
              </a:solidFill>
            </a:ln>
            <a:effectLst>
              <a:innerShdw blurRad="114300">
                <a:prstClr val="black"/>
              </a:inn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2" name="Freeform 11"/>
            <p:cNvSpPr/>
            <p:nvPr/>
          </p:nvSpPr>
          <p:spPr>
            <a:xfrm>
              <a:off x="3732552" y="2440743"/>
              <a:ext cx="3697962" cy="1507936"/>
            </a:xfrm>
            <a:custGeom>
              <a:avLst/>
              <a:gdLst>
                <a:gd name="connsiteX0" fmla="*/ 0 w 3506243"/>
                <a:gd name="connsiteY0" fmla="*/ 0 h 1752338"/>
                <a:gd name="connsiteX1" fmla="*/ 3506243 w 3506243"/>
                <a:gd name="connsiteY1" fmla="*/ 0 h 1752338"/>
                <a:gd name="connsiteX2" fmla="*/ 3506243 w 3506243"/>
                <a:gd name="connsiteY2" fmla="*/ 1752338 h 1752338"/>
                <a:gd name="connsiteX3" fmla="*/ 0 w 3506243"/>
                <a:gd name="connsiteY3" fmla="*/ 1752338 h 1752338"/>
                <a:gd name="connsiteX4" fmla="*/ 0 w 3506243"/>
                <a:gd name="connsiteY4" fmla="*/ 0 h 175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43" h="1752338">
                  <a:moveTo>
                    <a:pt x="0" y="0"/>
                  </a:moveTo>
                  <a:lnTo>
                    <a:pt x="3506243" y="0"/>
                  </a:lnTo>
                  <a:lnTo>
                    <a:pt x="3506243" y="1752338"/>
                  </a:lnTo>
                  <a:lnTo>
                    <a:pt x="0" y="1752338"/>
                  </a:lnTo>
                  <a:lnTo>
                    <a:pt x="0" y="0"/>
                  </a:lnTo>
                  <a:close/>
                </a:path>
              </a:pathLst>
            </a:custGeom>
            <a:solidFill>
              <a:schemeClr val="accent2"/>
            </a:solidFill>
            <a:ln>
              <a:solidFill>
                <a:schemeClr val="tx1">
                  <a:lumMod val="95000"/>
                  <a:lumOff val="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b="1" kern="1200" dirty="0"/>
                <a:t>Introduction</a:t>
              </a:r>
            </a:p>
          </p:txBody>
        </p:sp>
        <p:sp>
          <p:nvSpPr>
            <p:cNvPr id="14" name="Shape 13"/>
            <p:cNvSpPr/>
            <p:nvPr/>
          </p:nvSpPr>
          <p:spPr>
            <a:xfrm>
              <a:off x="791633" y="3775279"/>
              <a:ext cx="6282951" cy="6283268"/>
            </a:xfrm>
            <a:prstGeom prst="leftCircularArrow">
              <a:avLst>
                <a:gd name="adj1" fmla="val 10980"/>
                <a:gd name="adj2" fmla="val 1142322"/>
                <a:gd name="adj3" fmla="val 6300000"/>
                <a:gd name="adj4" fmla="val 18900000"/>
                <a:gd name="adj5" fmla="val 12500"/>
              </a:avLst>
            </a:prstGeom>
            <a:solidFill>
              <a:schemeClr val="accent1"/>
            </a:solidFill>
            <a:ln>
              <a:solidFill>
                <a:schemeClr val="tx1">
                  <a:lumMod val="95000"/>
                  <a:lumOff val="5000"/>
                </a:schemeClr>
              </a:solidFill>
            </a:ln>
            <a:effectLst>
              <a:innerShdw blurRad="114300">
                <a:prstClr val="black"/>
              </a:inn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6" name="Freeform 15"/>
            <p:cNvSpPr/>
            <p:nvPr/>
          </p:nvSpPr>
          <p:spPr>
            <a:xfrm>
              <a:off x="2171738" y="6058997"/>
              <a:ext cx="3506243" cy="1752338"/>
            </a:xfrm>
            <a:custGeom>
              <a:avLst/>
              <a:gdLst>
                <a:gd name="connsiteX0" fmla="*/ 0 w 3506243"/>
                <a:gd name="connsiteY0" fmla="*/ 0 h 1752338"/>
                <a:gd name="connsiteX1" fmla="*/ 3506243 w 3506243"/>
                <a:gd name="connsiteY1" fmla="*/ 0 h 1752338"/>
                <a:gd name="connsiteX2" fmla="*/ 3506243 w 3506243"/>
                <a:gd name="connsiteY2" fmla="*/ 1752338 h 1752338"/>
                <a:gd name="connsiteX3" fmla="*/ 0 w 3506243"/>
                <a:gd name="connsiteY3" fmla="*/ 1752338 h 1752338"/>
                <a:gd name="connsiteX4" fmla="*/ 0 w 3506243"/>
                <a:gd name="connsiteY4" fmla="*/ 0 h 175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43" h="1752338">
                  <a:moveTo>
                    <a:pt x="0" y="0"/>
                  </a:moveTo>
                  <a:lnTo>
                    <a:pt x="3506243" y="0"/>
                  </a:lnTo>
                  <a:lnTo>
                    <a:pt x="3506243" y="1752338"/>
                  </a:lnTo>
                  <a:lnTo>
                    <a:pt x="0" y="1752338"/>
                  </a:lnTo>
                  <a:lnTo>
                    <a:pt x="0" y="0"/>
                  </a:lnTo>
                  <a:close/>
                </a:path>
              </a:pathLst>
            </a:custGeom>
            <a:solidFill>
              <a:schemeClr val="accent1"/>
            </a:solidFill>
            <a:ln>
              <a:solidFill>
                <a:schemeClr val="tx1">
                  <a:lumMod val="95000"/>
                  <a:lumOff val="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b="1" kern="1200" dirty="0"/>
                <a:t>Objectives</a:t>
              </a:r>
            </a:p>
          </p:txBody>
        </p:sp>
        <p:sp>
          <p:nvSpPr>
            <p:cNvPr id="17" name="Circular Arrow 16"/>
            <p:cNvSpPr/>
            <p:nvPr/>
          </p:nvSpPr>
          <p:spPr>
            <a:xfrm>
              <a:off x="2537094" y="7401645"/>
              <a:ext cx="6282951" cy="6283268"/>
            </a:xfrm>
            <a:prstGeom prst="circularArrow">
              <a:avLst>
                <a:gd name="adj1" fmla="val 10980"/>
                <a:gd name="adj2" fmla="val 1142322"/>
                <a:gd name="adj3" fmla="val 4500000"/>
                <a:gd name="adj4" fmla="val 13500000"/>
                <a:gd name="adj5" fmla="val 12500"/>
              </a:avLst>
            </a:prstGeom>
            <a:solidFill>
              <a:schemeClr val="accent4"/>
            </a:solidFill>
            <a:ln>
              <a:solidFill>
                <a:schemeClr val="tx1">
                  <a:lumMod val="95000"/>
                  <a:lumOff val="5000"/>
                </a:schemeClr>
              </a:solidFill>
            </a:ln>
            <a:effectLst>
              <a:innerShdw blurRad="114300">
                <a:prstClr val="black"/>
              </a:inn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8" name="Freeform 17"/>
            <p:cNvSpPr/>
            <p:nvPr/>
          </p:nvSpPr>
          <p:spPr>
            <a:xfrm>
              <a:off x="3924270" y="9675223"/>
              <a:ext cx="3506243" cy="1752338"/>
            </a:xfrm>
            <a:custGeom>
              <a:avLst/>
              <a:gdLst>
                <a:gd name="connsiteX0" fmla="*/ 0 w 3506243"/>
                <a:gd name="connsiteY0" fmla="*/ 0 h 1752338"/>
                <a:gd name="connsiteX1" fmla="*/ 3506243 w 3506243"/>
                <a:gd name="connsiteY1" fmla="*/ 0 h 1752338"/>
                <a:gd name="connsiteX2" fmla="*/ 3506243 w 3506243"/>
                <a:gd name="connsiteY2" fmla="*/ 1752338 h 1752338"/>
                <a:gd name="connsiteX3" fmla="*/ 0 w 3506243"/>
                <a:gd name="connsiteY3" fmla="*/ 1752338 h 1752338"/>
                <a:gd name="connsiteX4" fmla="*/ 0 w 3506243"/>
                <a:gd name="connsiteY4" fmla="*/ 0 h 175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43" h="1752338">
                  <a:moveTo>
                    <a:pt x="0" y="0"/>
                  </a:moveTo>
                  <a:lnTo>
                    <a:pt x="3506243" y="0"/>
                  </a:lnTo>
                  <a:lnTo>
                    <a:pt x="3506243" y="1752338"/>
                  </a:lnTo>
                  <a:lnTo>
                    <a:pt x="0" y="1752338"/>
                  </a:lnTo>
                  <a:lnTo>
                    <a:pt x="0" y="0"/>
                  </a:lnTo>
                  <a:close/>
                </a:path>
              </a:pathLst>
            </a:custGeom>
            <a:solidFill>
              <a:schemeClr val="accent4"/>
            </a:solidFill>
            <a:ln>
              <a:solidFill>
                <a:schemeClr val="tx1">
                  <a:lumMod val="95000"/>
                  <a:lumOff val="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b="1" kern="1200" dirty="0"/>
                <a:t>Methods</a:t>
              </a:r>
            </a:p>
          </p:txBody>
        </p:sp>
        <p:sp>
          <p:nvSpPr>
            <p:cNvPr id="19" name="Shape 18"/>
            <p:cNvSpPr/>
            <p:nvPr/>
          </p:nvSpPr>
          <p:spPr>
            <a:xfrm>
              <a:off x="791633" y="11017871"/>
              <a:ext cx="6282951" cy="6283268"/>
            </a:xfrm>
            <a:prstGeom prst="leftCircularArrow">
              <a:avLst>
                <a:gd name="adj1" fmla="val 10980"/>
                <a:gd name="adj2" fmla="val 1142322"/>
                <a:gd name="adj3" fmla="val 6300000"/>
                <a:gd name="adj4" fmla="val 18900000"/>
                <a:gd name="adj5" fmla="val 12500"/>
              </a:avLst>
            </a:prstGeom>
            <a:solidFill>
              <a:schemeClr val="accent2">
                <a:lumMod val="75000"/>
              </a:schemeClr>
            </a:solidFill>
            <a:ln>
              <a:solidFill>
                <a:schemeClr val="tx1">
                  <a:lumMod val="95000"/>
                  <a:lumOff val="5000"/>
                </a:schemeClr>
              </a:solidFill>
            </a:ln>
            <a:effectLst>
              <a:innerShdw blurRad="114300">
                <a:prstClr val="black"/>
              </a:inn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20" name="Freeform 19"/>
            <p:cNvSpPr/>
            <p:nvPr/>
          </p:nvSpPr>
          <p:spPr>
            <a:xfrm>
              <a:off x="2171738" y="13293477"/>
              <a:ext cx="3506243" cy="1752338"/>
            </a:xfrm>
            <a:custGeom>
              <a:avLst/>
              <a:gdLst>
                <a:gd name="connsiteX0" fmla="*/ 0 w 3506243"/>
                <a:gd name="connsiteY0" fmla="*/ 0 h 1752338"/>
                <a:gd name="connsiteX1" fmla="*/ 3506243 w 3506243"/>
                <a:gd name="connsiteY1" fmla="*/ 0 h 1752338"/>
                <a:gd name="connsiteX2" fmla="*/ 3506243 w 3506243"/>
                <a:gd name="connsiteY2" fmla="*/ 1752338 h 1752338"/>
                <a:gd name="connsiteX3" fmla="*/ 0 w 3506243"/>
                <a:gd name="connsiteY3" fmla="*/ 1752338 h 1752338"/>
                <a:gd name="connsiteX4" fmla="*/ 0 w 3506243"/>
                <a:gd name="connsiteY4" fmla="*/ 0 h 175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43" h="1752338">
                  <a:moveTo>
                    <a:pt x="0" y="0"/>
                  </a:moveTo>
                  <a:lnTo>
                    <a:pt x="3506243" y="0"/>
                  </a:lnTo>
                  <a:lnTo>
                    <a:pt x="3506243" y="1752338"/>
                  </a:lnTo>
                  <a:lnTo>
                    <a:pt x="0" y="1752338"/>
                  </a:lnTo>
                  <a:lnTo>
                    <a:pt x="0" y="0"/>
                  </a:lnTo>
                  <a:close/>
                </a:path>
              </a:pathLst>
            </a:custGeom>
            <a:solidFill>
              <a:schemeClr val="accent2">
                <a:lumMod val="75000"/>
              </a:schemeClr>
            </a:solidFill>
            <a:ln>
              <a:solidFill>
                <a:schemeClr val="tx1">
                  <a:lumMod val="95000"/>
                  <a:lumOff val="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b="1" kern="1200" dirty="0"/>
                <a:t>Results</a:t>
              </a:r>
            </a:p>
          </p:txBody>
        </p:sp>
        <p:sp>
          <p:nvSpPr>
            <p:cNvPr id="21" name="Block Arc 20"/>
            <p:cNvSpPr/>
            <p:nvPr/>
          </p:nvSpPr>
          <p:spPr>
            <a:xfrm>
              <a:off x="2983772" y="15045815"/>
              <a:ext cx="5397846" cy="5401014"/>
            </a:xfrm>
            <a:prstGeom prst="blockArc">
              <a:avLst>
                <a:gd name="adj1" fmla="val 13500000"/>
                <a:gd name="adj2" fmla="val 10800000"/>
                <a:gd name="adj3" fmla="val 12740"/>
              </a:avLst>
            </a:prstGeom>
            <a:solidFill>
              <a:schemeClr val="accent6">
                <a:lumMod val="75000"/>
              </a:schemeClr>
            </a:solidFill>
            <a:ln>
              <a:solidFill>
                <a:schemeClr val="tx1">
                  <a:lumMod val="95000"/>
                  <a:lumOff val="5000"/>
                </a:schemeClr>
              </a:solidFill>
            </a:ln>
            <a:effectLst>
              <a:innerShdw blurRad="114300">
                <a:prstClr val="black"/>
              </a:innerShdw>
            </a:effectLst>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22" name="Freeform 21"/>
            <p:cNvSpPr/>
            <p:nvPr/>
          </p:nvSpPr>
          <p:spPr>
            <a:xfrm>
              <a:off x="3924270" y="16911731"/>
              <a:ext cx="3506243" cy="1752338"/>
            </a:xfrm>
            <a:custGeom>
              <a:avLst/>
              <a:gdLst>
                <a:gd name="connsiteX0" fmla="*/ 0 w 3506243"/>
                <a:gd name="connsiteY0" fmla="*/ 0 h 1752338"/>
                <a:gd name="connsiteX1" fmla="*/ 3506243 w 3506243"/>
                <a:gd name="connsiteY1" fmla="*/ 0 h 1752338"/>
                <a:gd name="connsiteX2" fmla="*/ 3506243 w 3506243"/>
                <a:gd name="connsiteY2" fmla="*/ 1752338 h 1752338"/>
                <a:gd name="connsiteX3" fmla="*/ 0 w 3506243"/>
                <a:gd name="connsiteY3" fmla="*/ 1752338 h 1752338"/>
                <a:gd name="connsiteX4" fmla="*/ 0 w 3506243"/>
                <a:gd name="connsiteY4" fmla="*/ 0 h 175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43" h="1752338">
                  <a:moveTo>
                    <a:pt x="0" y="0"/>
                  </a:moveTo>
                  <a:lnTo>
                    <a:pt x="3506243" y="0"/>
                  </a:lnTo>
                  <a:lnTo>
                    <a:pt x="3506243" y="1752338"/>
                  </a:lnTo>
                  <a:lnTo>
                    <a:pt x="0" y="1752338"/>
                  </a:lnTo>
                  <a:lnTo>
                    <a:pt x="0" y="0"/>
                  </a:lnTo>
                  <a:close/>
                </a:path>
              </a:pathLst>
            </a:custGeom>
            <a:solidFill>
              <a:schemeClr val="accent6">
                <a:lumMod val="75000"/>
              </a:schemeClr>
            </a:solidFill>
            <a:ln>
              <a:solidFill>
                <a:schemeClr val="tx1">
                  <a:lumMod val="95000"/>
                  <a:lumOff val="5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b="1" kern="1200" dirty="0"/>
                <a:t>Discussion</a:t>
              </a:r>
            </a:p>
          </p:txBody>
        </p:sp>
      </p:grpSp>
      <p:pic>
        <p:nvPicPr>
          <p:cNvPr id="2054" name="Picture 6" descr="Pahresah L. Roomiany, 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5510" y="13648666"/>
            <a:ext cx="3474405" cy="46093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ohn D. Hoyle, M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69623" y="4961743"/>
            <a:ext cx="3705760" cy="4572000"/>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14" descr="Komal Safdar | Duke Department of Medic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35508" y="878085"/>
            <a:ext cx="3519377" cy="4572000"/>
          </a:xfrm>
          <a:prstGeom prst="rect">
            <a:avLst/>
          </a:prstGeom>
        </p:spPr>
      </p:pic>
      <p:sp>
        <p:nvSpPr>
          <p:cNvPr id="49" name="TextBox 48">
            <a:extLst>
              <a:ext uri="{FF2B5EF4-FFF2-40B4-BE49-F238E27FC236}">
                <a16:creationId xmlns:a16="http://schemas.microsoft.com/office/drawing/2014/main" id="{F2009B7F-E129-0ECC-E1BF-20F107EC8865}"/>
              </a:ext>
            </a:extLst>
          </p:cNvPr>
          <p:cNvSpPr txBox="1"/>
          <p:nvPr/>
        </p:nvSpPr>
        <p:spPr>
          <a:xfrm>
            <a:off x="30843013" y="15385722"/>
            <a:ext cx="6095500" cy="2463816"/>
          </a:xfrm>
          <a:prstGeom prst="rect">
            <a:avLst/>
          </a:prstGeom>
          <a:noFill/>
        </p:spPr>
        <p:txBody>
          <a:bodyPr wrap="square" rtlCol="0">
            <a:spAutoFit/>
          </a:bodyPr>
          <a:lstStyle/>
          <a:p>
            <a:pPr defTabSz="292608" fontAlgn="auto">
              <a:lnSpc>
                <a:spcPct val="115000"/>
              </a:lnSpc>
              <a:spcBef>
                <a:spcPts val="0"/>
              </a:spcBef>
              <a:spcAft>
                <a:spcPts val="0"/>
              </a:spcAft>
              <a:defRPr/>
            </a:pPr>
            <a:r>
              <a:rPr lang="en-US" sz="3400" b="1" kern="0" dirty="0">
                <a:solidFill>
                  <a:prstClr val="black"/>
                </a:solidFill>
                <a:ea typeface="Verdana" panose="020B0604030504040204" pitchFamily="34" charset="0"/>
                <a:cs typeface="Calibri" panose="020F0502020204030204" pitchFamily="34" charset="0"/>
              </a:rPr>
              <a:t>Pahresah Roomiany, MD, MS, FACP, </a:t>
            </a:r>
            <a:r>
              <a:rPr lang="en-US" sz="3400" kern="0" dirty="0">
                <a:solidFill>
                  <a:prstClr val="black"/>
                </a:solidFill>
                <a:ea typeface="Verdana" panose="020B0604030504040204" pitchFamily="34" charset="0"/>
                <a:cs typeface="Calibri" panose="020F0502020204030204" pitchFamily="34" charset="0"/>
              </a:rPr>
              <a:t>Associate Medical Director of Education, Hospitalist-</a:t>
            </a:r>
          </a:p>
          <a:p>
            <a:pPr defTabSz="292608" fontAlgn="auto">
              <a:lnSpc>
                <a:spcPct val="115000"/>
              </a:lnSpc>
              <a:spcBef>
                <a:spcPts val="0"/>
              </a:spcBef>
              <a:spcAft>
                <a:spcPts val="0"/>
              </a:spcAft>
              <a:defRPr/>
            </a:pPr>
            <a:r>
              <a:rPr lang="en-US" sz="3400" kern="0" dirty="0">
                <a:solidFill>
                  <a:prstClr val="black"/>
                </a:solidFill>
                <a:ea typeface="Verdana" panose="020B0604030504040204" pitchFamily="34" charset="0"/>
                <a:cs typeface="Calibri" panose="020F0502020204030204" pitchFamily="34" charset="0"/>
              </a:rPr>
              <a:t>Duke Regional Hospital</a:t>
            </a:r>
          </a:p>
        </p:txBody>
      </p:sp>
      <p:sp>
        <p:nvSpPr>
          <p:cNvPr id="50" name="TextBox 49">
            <a:extLst>
              <a:ext uri="{FF2B5EF4-FFF2-40B4-BE49-F238E27FC236}">
                <a16:creationId xmlns:a16="http://schemas.microsoft.com/office/drawing/2014/main" id="{F2009B7F-E129-0ECC-E1BF-20F107EC8865}"/>
              </a:ext>
            </a:extLst>
          </p:cNvPr>
          <p:cNvSpPr txBox="1"/>
          <p:nvPr/>
        </p:nvSpPr>
        <p:spPr>
          <a:xfrm>
            <a:off x="27786232" y="10507033"/>
            <a:ext cx="5752911" cy="1862113"/>
          </a:xfrm>
          <a:prstGeom prst="rect">
            <a:avLst/>
          </a:prstGeom>
          <a:noFill/>
        </p:spPr>
        <p:txBody>
          <a:bodyPr wrap="square" rtlCol="0">
            <a:spAutoFit/>
          </a:bodyPr>
          <a:lstStyle/>
          <a:p>
            <a:pPr algn="r" defTabSz="292608" fontAlgn="auto">
              <a:lnSpc>
                <a:spcPct val="115000"/>
              </a:lnSpc>
              <a:spcBef>
                <a:spcPts val="0"/>
              </a:spcBef>
              <a:spcAft>
                <a:spcPts val="0"/>
              </a:spcAft>
              <a:defRPr/>
            </a:pPr>
            <a:r>
              <a:rPr lang="en-US" sz="3400" b="1" kern="0" dirty="0">
                <a:solidFill>
                  <a:prstClr val="black"/>
                </a:solidFill>
                <a:ea typeface="Verdana" panose="020B0604030504040204" pitchFamily="34" charset="0"/>
                <a:cs typeface="Calibri" panose="020F0502020204030204" pitchFamily="34" charset="0"/>
              </a:rPr>
              <a:t>Komal Safdar, MD, </a:t>
            </a:r>
          </a:p>
          <a:p>
            <a:pPr algn="r" defTabSz="292608" fontAlgn="auto">
              <a:lnSpc>
                <a:spcPct val="115000"/>
              </a:lnSpc>
              <a:spcBef>
                <a:spcPts val="0"/>
              </a:spcBef>
              <a:spcAft>
                <a:spcPts val="0"/>
              </a:spcAft>
              <a:defRPr/>
            </a:pPr>
            <a:r>
              <a:rPr lang="en-US" sz="3400" kern="0" dirty="0">
                <a:solidFill>
                  <a:prstClr val="black"/>
                </a:solidFill>
                <a:ea typeface="Verdana" panose="020B0604030504040204" pitchFamily="34" charset="0"/>
                <a:cs typeface="Calibri" panose="020F0502020204030204" pitchFamily="34" charset="0"/>
              </a:rPr>
              <a:t>Duke Internal Medicine Residency Chief Resident</a:t>
            </a:r>
          </a:p>
        </p:txBody>
      </p:sp>
      <p:pic>
        <p:nvPicPr>
          <p:cNvPr id="51" name="Picture 50" descr="Komal  Safdar"/>
          <p:cNvPicPr/>
          <p:nvPr/>
        </p:nvPicPr>
        <p:blipFill rotWithShape="1">
          <a:blip r:embed="rId6" cstate="print">
            <a:extLst>
              <a:ext uri="{28A0092B-C50C-407E-A947-70E740481C1C}">
                <a14:useLocalDpi xmlns:a14="http://schemas.microsoft.com/office/drawing/2010/main" val="0"/>
              </a:ext>
            </a:extLst>
          </a:blip>
          <a:srcRect r="3114"/>
          <a:stretch/>
        </p:blipFill>
        <p:spPr bwMode="auto">
          <a:xfrm>
            <a:off x="33700336" y="9754010"/>
            <a:ext cx="3575047" cy="48468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138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F60486D-EE24-CCCA-F78A-DA18C9B5659D}"/>
              </a:ext>
            </a:extLst>
          </p:cNvPr>
          <p:cNvSpPr txBox="1"/>
          <p:nvPr/>
        </p:nvSpPr>
        <p:spPr>
          <a:xfrm>
            <a:off x="538731" y="5913744"/>
            <a:ext cx="184731" cy="362407"/>
          </a:xfrm>
          <a:prstGeom prst="rect">
            <a:avLst/>
          </a:prstGeom>
          <a:noFill/>
        </p:spPr>
        <p:txBody>
          <a:bodyPr wrap="none" rtlCol="0">
            <a:spAutoFit/>
          </a:bodyPr>
          <a:lstStyle/>
          <a:p>
            <a:endParaRPr lang="en-US" sz="1755" dirty="0"/>
          </a:p>
        </p:txBody>
      </p:sp>
      <p:sp>
        <p:nvSpPr>
          <p:cNvPr id="9" name="TextBox 8">
            <a:extLst>
              <a:ext uri="{FF2B5EF4-FFF2-40B4-BE49-F238E27FC236}">
                <a16:creationId xmlns:a16="http://schemas.microsoft.com/office/drawing/2014/main" id="{B9AD5FE1-28CD-C570-65C5-6A492658FD24}"/>
              </a:ext>
            </a:extLst>
          </p:cNvPr>
          <p:cNvSpPr txBox="1"/>
          <p:nvPr/>
        </p:nvSpPr>
        <p:spPr>
          <a:xfrm>
            <a:off x="21327732" y="17061831"/>
            <a:ext cx="8708165" cy="542584"/>
          </a:xfrm>
          <a:prstGeom prst="rect">
            <a:avLst/>
          </a:prstGeom>
          <a:noFill/>
        </p:spPr>
        <p:txBody>
          <a:bodyPr wrap="square" rtlCol="0">
            <a:spAutoFit/>
          </a:bodyPr>
          <a:lstStyle/>
          <a:p>
            <a:endParaRPr lang="en-US" sz="2926" dirty="0"/>
          </a:p>
        </p:txBody>
      </p:sp>
      <p:sp>
        <p:nvSpPr>
          <p:cNvPr id="23" name="TextBox 22">
            <a:extLst>
              <a:ext uri="{FF2B5EF4-FFF2-40B4-BE49-F238E27FC236}">
                <a16:creationId xmlns:a16="http://schemas.microsoft.com/office/drawing/2014/main" id="{5154952C-30F7-86D5-2871-A999C3DC1475}"/>
              </a:ext>
            </a:extLst>
          </p:cNvPr>
          <p:cNvSpPr txBox="1"/>
          <p:nvPr/>
        </p:nvSpPr>
        <p:spPr>
          <a:xfrm>
            <a:off x="2335538" y="3971289"/>
            <a:ext cx="16135675" cy="1015663"/>
          </a:xfrm>
          <a:prstGeom prst="rect">
            <a:avLst/>
          </a:prstGeom>
          <a:solidFill>
            <a:schemeClr val="accent2">
              <a:lumMod val="60000"/>
              <a:lumOff val="4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dirty="0">
                <a:solidFill>
                  <a:schemeClr val="tx1"/>
                </a:solidFill>
              </a:rPr>
              <a:t>Introduction</a:t>
            </a:r>
          </a:p>
        </p:txBody>
      </p:sp>
      <p:sp>
        <p:nvSpPr>
          <p:cNvPr id="2" name="Rectangle 1">
            <a:extLst>
              <a:ext uri="{FF2B5EF4-FFF2-40B4-BE49-F238E27FC236}">
                <a16:creationId xmlns:a16="http://schemas.microsoft.com/office/drawing/2014/main" id="{0EACED3D-D46C-B656-1896-E1E96B3DDB23}"/>
              </a:ext>
            </a:extLst>
          </p:cNvPr>
          <p:cNvSpPr/>
          <p:nvPr/>
        </p:nvSpPr>
        <p:spPr>
          <a:xfrm>
            <a:off x="793" y="-27333"/>
            <a:ext cx="37463414" cy="210677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93" dirty="0"/>
          </a:p>
        </p:txBody>
      </p:sp>
      <p:sp>
        <p:nvSpPr>
          <p:cNvPr id="18" name="TextBox 17">
            <a:extLst>
              <a:ext uri="{FF2B5EF4-FFF2-40B4-BE49-F238E27FC236}">
                <a16:creationId xmlns:a16="http://schemas.microsoft.com/office/drawing/2014/main" id="{5154952C-30F7-86D5-2871-A999C3DC1475}"/>
              </a:ext>
            </a:extLst>
          </p:cNvPr>
          <p:cNvSpPr txBox="1"/>
          <p:nvPr/>
        </p:nvSpPr>
        <p:spPr>
          <a:xfrm>
            <a:off x="19263198" y="3971289"/>
            <a:ext cx="16135675" cy="1015663"/>
          </a:xfrm>
          <a:prstGeom prst="rect">
            <a:avLst/>
          </a:prstGeom>
          <a:solidFill>
            <a:schemeClr val="accent2">
              <a:lumMod val="60000"/>
              <a:lumOff val="40000"/>
            </a:schemeClr>
          </a:solidFill>
          <a:ln>
            <a:solidFill>
              <a:schemeClr val="tx1"/>
            </a:solidFill>
          </a:ln>
          <a:effectLst>
            <a:reflection blurRad="6350" stA="52000" endA="300" endPos="35000" dir="5400000" sy="-100000" algn="bl" rotWithShape="0"/>
          </a:effectLst>
        </p:spPr>
        <p:txBody>
          <a:bodyPr wrap="square" rtlCol="0">
            <a:spAutoFit/>
          </a:bodyPr>
          <a:lstStyle/>
          <a:p>
            <a:pPr algn="ctr"/>
            <a:r>
              <a:rPr lang="en-US" sz="6000" dirty="0"/>
              <a:t>Objectives</a:t>
            </a:r>
          </a:p>
        </p:txBody>
      </p:sp>
      <p:sp>
        <p:nvSpPr>
          <p:cNvPr id="19" name="TextBox 18">
            <a:extLst>
              <a:ext uri="{FF2B5EF4-FFF2-40B4-BE49-F238E27FC236}">
                <a16:creationId xmlns:a16="http://schemas.microsoft.com/office/drawing/2014/main" id="{067A7D07-E057-4741-BC3D-91B38E3AE9D0}"/>
              </a:ext>
            </a:extLst>
          </p:cNvPr>
          <p:cNvSpPr txBox="1"/>
          <p:nvPr/>
        </p:nvSpPr>
        <p:spPr>
          <a:xfrm>
            <a:off x="2174412" y="5568684"/>
            <a:ext cx="16106600" cy="11764439"/>
          </a:xfrm>
          <a:prstGeom prst="rect">
            <a:avLst/>
          </a:prstGeom>
          <a:noFill/>
        </p:spPr>
        <p:txBody>
          <a:bodyPr wrap="square" rtlCol="0">
            <a:spAutoFit/>
          </a:bodyPr>
          <a:lstStyle/>
          <a:p>
            <a:pPr marL="685800" indent="-685800">
              <a:buFont typeface="Wingdings" pitchFamily="2" charset="2"/>
              <a:buChar char="Ø"/>
            </a:pPr>
            <a:r>
              <a:rPr lang="en-US" sz="5400" dirty="0">
                <a:solidFill>
                  <a:srgbClr val="000000"/>
                </a:solidFill>
                <a:ea typeface="Times New Roman" panose="02020603050405020304" pitchFamily="18" charset="0"/>
                <a:cs typeface="Arial" panose="020B0604020202020204" pitchFamily="34" charset="0"/>
              </a:rPr>
              <a:t>Healthcare systems and individual physicians are evaluated on patient safety, quality, and performance metrics, all of which impact regulatory compliance and reimbursement.</a:t>
            </a:r>
            <a:r>
              <a:rPr lang="en-US" sz="5400" baseline="30000" dirty="0">
                <a:solidFill>
                  <a:srgbClr val="000000"/>
                </a:solidFill>
                <a:ea typeface="Times New Roman" panose="02020603050405020304" pitchFamily="18" charset="0"/>
                <a:cs typeface="Arial" panose="020B0604020202020204" pitchFamily="34" charset="0"/>
              </a:rPr>
              <a:t>1</a:t>
            </a:r>
            <a:endParaRPr lang="en-US" sz="5400" dirty="0">
              <a:solidFill>
                <a:srgbClr val="000000"/>
              </a:solidFill>
              <a:ea typeface="Times New Roman" panose="02020603050405020304" pitchFamily="18" charset="0"/>
              <a:cs typeface="Arial" panose="020B0604020202020204" pitchFamily="34" charset="0"/>
            </a:endParaRPr>
          </a:p>
          <a:p>
            <a:pPr marL="685800" indent="-685800">
              <a:buFont typeface="Wingdings" pitchFamily="2" charset="2"/>
              <a:buChar char="Ø"/>
            </a:pPr>
            <a:endParaRPr lang="en-US" sz="5400" dirty="0">
              <a:solidFill>
                <a:srgbClr val="000000"/>
              </a:solidFill>
              <a:cs typeface="Arial" panose="020B0604020202020204" pitchFamily="34" charset="0"/>
            </a:endParaRPr>
          </a:p>
          <a:p>
            <a:pPr marL="685800" indent="-685800">
              <a:buFont typeface="Wingdings" pitchFamily="2" charset="2"/>
              <a:buChar char="Ø"/>
            </a:pPr>
            <a:r>
              <a:rPr lang="en-US" sz="5400" dirty="0">
                <a:solidFill>
                  <a:srgbClr val="000000"/>
                </a:solidFill>
                <a:ea typeface="Times New Roman" panose="02020603050405020304" pitchFamily="18" charset="0"/>
                <a:cs typeface="Arial" panose="020B0604020202020204" pitchFamily="34" charset="0"/>
              </a:rPr>
              <a:t>The Accreditation Council for Graduate Medical Education (ACGME) designates systems-based practice (SBP) as one of the core competencies for physicians to develop during residency training.</a:t>
            </a:r>
            <a:r>
              <a:rPr lang="en-US" sz="5400" baseline="30000" dirty="0">
                <a:solidFill>
                  <a:srgbClr val="000000"/>
                </a:solidFill>
                <a:ea typeface="Times New Roman" panose="02020603050405020304" pitchFamily="18" charset="0"/>
                <a:cs typeface="Arial" panose="020B0604020202020204" pitchFamily="34" charset="0"/>
              </a:rPr>
              <a:t>2</a:t>
            </a:r>
            <a:endParaRPr lang="en-US" sz="5400" dirty="0">
              <a:solidFill>
                <a:srgbClr val="000000"/>
              </a:solidFill>
              <a:cs typeface="Arial" panose="020B0604020202020204" pitchFamily="34" charset="0"/>
            </a:endParaRPr>
          </a:p>
          <a:p>
            <a:pPr marL="685800" indent="-685800">
              <a:buFont typeface="Wingdings" pitchFamily="2" charset="2"/>
              <a:buChar char="Ø"/>
            </a:pPr>
            <a:endParaRPr lang="en-US" sz="5400" dirty="0">
              <a:solidFill>
                <a:srgbClr val="000000"/>
              </a:solidFill>
              <a:cs typeface="Arial" panose="020B0604020202020204" pitchFamily="34" charset="0"/>
            </a:endParaRPr>
          </a:p>
          <a:p>
            <a:pPr marL="685800" indent="-685800">
              <a:buFont typeface="Wingdings" pitchFamily="2" charset="2"/>
              <a:buChar char="Ø"/>
            </a:pPr>
            <a:r>
              <a:rPr lang="en-US" sz="5400" dirty="0">
                <a:solidFill>
                  <a:srgbClr val="000000"/>
                </a:solidFill>
                <a:ea typeface="Times New Roman" panose="02020603050405020304" pitchFamily="18" charset="0"/>
                <a:cs typeface="Arial" panose="020B0604020202020204" pitchFamily="34" charset="0"/>
              </a:rPr>
              <a:t>Teaching and assessing the specific skills required to meet this competency presents a significant challenge for both medical educators³ and learners.</a:t>
            </a:r>
            <a:r>
              <a:rPr lang="en-US" sz="5400" baseline="30000" dirty="0">
                <a:solidFill>
                  <a:srgbClr val="000000"/>
                </a:solidFill>
                <a:ea typeface="Times New Roman" panose="02020603050405020304" pitchFamily="18" charset="0"/>
                <a:cs typeface="Arial" panose="020B0604020202020204" pitchFamily="34" charset="0"/>
              </a:rPr>
              <a:t>3</a:t>
            </a:r>
          </a:p>
          <a:p>
            <a:pPr marL="571500" indent="-571500">
              <a:buFont typeface="Wingdings" panose="05000000000000000000" pitchFamily="2" charset="2"/>
              <a:buChar char="Ø"/>
            </a:pPr>
            <a:endParaRPr lang="en-US" sz="5400" baseline="30000" dirty="0">
              <a:solidFill>
                <a:srgbClr val="000000"/>
              </a:solidFill>
              <a:ea typeface="Times New Roman" panose="02020603050405020304" pitchFamily="18" charset="0"/>
              <a:cs typeface="Arial" panose="020B0604020202020204" pitchFamily="34" charset="0"/>
            </a:endParaRPr>
          </a:p>
          <a:p>
            <a:pPr marL="342900" indent="-342900">
              <a:buClr>
                <a:schemeClr val="accent5">
                  <a:lumMod val="50000"/>
                </a:schemeClr>
              </a:buClr>
              <a:buSzPct val="110000"/>
              <a:buFont typeface=".Hiragino Kaku Gothic Interface W3"/>
              <a:buChar char="◉"/>
            </a:pPr>
            <a:endParaRPr lang="en-US" sz="2048" dirty="0">
              <a:ea typeface="Calibri" panose="020F0502020204030204" pitchFamily="34" charset="0"/>
              <a:cs typeface="Times New Roman" panose="02020603050405020304" pitchFamily="18" charset="0"/>
            </a:endParaRPr>
          </a:p>
        </p:txBody>
      </p:sp>
      <p:sp>
        <p:nvSpPr>
          <p:cNvPr id="13" name="Rectangle 12"/>
          <p:cNvSpPr/>
          <p:nvPr/>
        </p:nvSpPr>
        <p:spPr>
          <a:xfrm>
            <a:off x="1409076" y="178165"/>
            <a:ext cx="34537338" cy="2381293"/>
          </a:xfrm>
          <a:prstGeom prst="rect">
            <a:avLst/>
          </a:prstGeom>
          <a:solidFill>
            <a:schemeClr val="accent1">
              <a:lumMod val="60000"/>
              <a:lumOff val="40000"/>
            </a:schemeClr>
          </a:solidFill>
          <a:ln>
            <a:solidFill>
              <a:schemeClr val="tx1"/>
            </a:solidFill>
          </a:ln>
        </p:spPr>
        <p:txBody>
          <a:bodyPr wrap="square">
            <a:spAutoFit/>
          </a:bodyPr>
          <a:lstStyle/>
          <a:p>
            <a:pPr lvl="0" algn="ctr" defTabSz="914400" fontAlgn="base">
              <a:lnSpc>
                <a:spcPct val="107000"/>
              </a:lnSpc>
              <a:spcBef>
                <a:spcPts val="384"/>
              </a:spcBef>
              <a:spcAft>
                <a:spcPts val="512"/>
              </a:spcAft>
            </a:pPr>
            <a:r>
              <a:rPr lang="en-US" sz="6600" b="1" dirty="0">
                <a:solidFill>
                  <a:srgbClr val="000000"/>
                </a:solidFill>
                <a:ea typeface="Verdana" panose="020B0604030504040204" pitchFamily="34" charset="0"/>
                <a:cs typeface="Times New Roman" panose="02020603050405020304" pitchFamily="18" charset="0"/>
              </a:rPr>
              <a:t>Real World Training for the Next Generation: </a:t>
            </a:r>
          </a:p>
          <a:p>
            <a:pPr lvl="0" algn="ctr" defTabSz="914400" fontAlgn="base">
              <a:lnSpc>
                <a:spcPct val="107000"/>
              </a:lnSpc>
              <a:spcBef>
                <a:spcPts val="384"/>
              </a:spcBef>
              <a:spcAft>
                <a:spcPts val="512"/>
              </a:spcAft>
            </a:pPr>
            <a:r>
              <a:rPr lang="en-US" sz="6600" dirty="0">
                <a:solidFill>
                  <a:srgbClr val="000000"/>
                </a:solidFill>
                <a:ea typeface="Verdana" panose="020B0604030504040204" pitchFamily="34" charset="0"/>
                <a:cs typeface="Times New Roman" panose="02020603050405020304" pitchFamily="18" charset="0"/>
              </a:rPr>
              <a:t>A curriculum for resident education focused on system-based non-clinical patient care topics</a:t>
            </a:r>
            <a:endParaRPr lang="en-US" sz="6600" b="1" dirty="0">
              <a:solidFill>
                <a:srgbClr val="000000"/>
              </a:solidFill>
              <a:ea typeface="Verdana" panose="020B060403050404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067A7D07-E057-4741-BC3D-91B38E3AE9D0}"/>
              </a:ext>
            </a:extLst>
          </p:cNvPr>
          <p:cNvSpPr txBox="1"/>
          <p:nvPr/>
        </p:nvSpPr>
        <p:spPr>
          <a:xfrm>
            <a:off x="19142010" y="6065342"/>
            <a:ext cx="16106600" cy="961482"/>
          </a:xfrm>
          <a:prstGeom prst="rect">
            <a:avLst/>
          </a:prstGeom>
          <a:noFill/>
        </p:spPr>
        <p:txBody>
          <a:bodyPr wrap="square" rtlCol="0">
            <a:spAutoFit/>
          </a:bodyPr>
          <a:lstStyle/>
          <a:p>
            <a:pPr marL="571500" indent="-571500">
              <a:buFont typeface="Wingdings" panose="05000000000000000000" pitchFamily="2" charset="2"/>
              <a:buChar char="Ø"/>
            </a:pPr>
            <a:endParaRPr lang="en-US" sz="5400" baseline="30000" dirty="0">
              <a:solidFill>
                <a:srgbClr val="000000"/>
              </a:solidFill>
              <a:ea typeface="Times New Roman" panose="02020603050405020304" pitchFamily="18" charset="0"/>
              <a:cs typeface="Arial" panose="020B0604020202020204" pitchFamily="34" charset="0"/>
            </a:endParaRPr>
          </a:p>
          <a:p>
            <a:pPr marL="342900" indent="-342900">
              <a:buClr>
                <a:schemeClr val="accent5">
                  <a:lumMod val="50000"/>
                </a:schemeClr>
              </a:buClr>
              <a:buSzPct val="110000"/>
              <a:buFont typeface=".Hiragino Kaku Gothic Interface W3"/>
              <a:buChar char="◉"/>
            </a:pPr>
            <a:endParaRPr lang="en-US" sz="2048"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067A7D07-E057-4741-BC3D-91B38E3AE9D0}"/>
              </a:ext>
            </a:extLst>
          </p:cNvPr>
          <p:cNvSpPr txBox="1"/>
          <p:nvPr/>
        </p:nvSpPr>
        <p:spPr>
          <a:xfrm>
            <a:off x="19142010" y="6094947"/>
            <a:ext cx="16106600" cy="961482"/>
          </a:xfrm>
          <a:prstGeom prst="rect">
            <a:avLst/>
          </a:prstGeom>
          <a:noFill/>
        </p:spPr>
        <p:txBody>
          <a:bodyPr wrap="square" rtlCol="0">
            <a:spAutoFit/>
          </a:bodyPr>
          <a:lstStyle/>
          <a:p>
            <a:pPr marL="571500" indent="-571500">
              <a:buFont typeface="Wingdings" panose="05000000000000000000" pitchFamily="2" charset="2"/>
              <a:buChar char="Ø"/>
            </a:pPr>
            <a:endParaRPr lang="en-US" sz="5400" baseline="30000" dirty="0">
              <a:solidFill>
                <a:srgbClr val="000000"/>
              </a:solidFill>
              <a:ea typeface="Times New Roman" panose="02020603050405020304" pitchFamily="18" charset="0"/>
              <a:cs typeface="Arial" panose="020B0604020202020204" pitchFamily="34" charset="0"/>
            </a:endParaRPr>
          </a:p>
          <a:p>
            <a:pPr marL="342900" indent="-342900">
              <a:buClr>
                <a:schemeClr val="accent5">
                  <a:lumMod val="50000"/>
                </a:schemeClr>
              </a:buClr>
              <a:buSzPct val="110000"/>
              <a:buFont typeface=".Hiragino Kaku Gothic Interface W3"/>
              <a:buChar char="◉"/>
            </a:pPr>
            <a:endParaRPr lang="en-US" sz="2048"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067A7D07-E057-4741-BC3D-91B38E3AE9D0}"/>
              </a:ext>
            </a:extLst>
          </p:cNvPr>
          <p:cNvSpPr txBox="1"/>
          <p:nvPr/>
        </p:nvSpPr>
        <p:spPr>
          <a:xfrm>
            <a:off x="19292273" y="5606836"/>
            <a:ext cx="16106600" cy="11726287"/>
          </a:xfrm>
          <a:prstGeom prst="rect">
            <a:avLst/>
          </a:prstGeom>
          <a:noFill/>
        </p:spPr>
        <p:txBody>
          <a:bodyPr wrap="square" rtlCol="0">
            <a:spAutoFit/>
          </a:bodyPr>
          <a:lstStyle/>
          <a:p>
            <a:pPr>
              <a:buFont typeface="Wingdings" panose="05000000000000000000" pitchFamily="2" charset="2"/>
              <a:buChar char="Ø"/>
            </a:pPr>
            <a:r>
              <a:rPr lang="en-US" sz="5400" dirty="0">
                <a:solidFill>
                  <a:srgbClr val="000000"/>
                </a:solidFill>
                <a:ea typeface="Times New Roman" panose="02020603050405020304" pitchFamily="18" charset="0"/>
                <a:cs typeface="Arial" panose="020B0604020202020204" pitchFamily="34" charset="0"/>
              </a:rPr>
              <a:t>The primary goal is to help resident physicians understand how their clinical work and documentation impact patient care, quality metrics, and the broader healthcare system.</a:t>
            </a:r>
          </a:p>
          <a:p>
            <a:pPr lvl="0">
              <a:buFont typeface="Wingdings" panose="05000000000000000000" pitchFamily="2" charset="2"/>
              <a:buChar char="Ø"/>
            </a:pPr>
            <a:endParaRPr lang="en-US" sz="5400" dirty="0">
              <a:solidFill>
                <a:srgbClr val="000000"/>
              </a:solidFill>
              <a:ea typeface="Times New Roman" panose="02020603050405020304" pitchFamily="18" charset="0"/>
              <a:cs typeface="Arial" panose="020B0604020202020204" pitchFamily="34" charset="0"/>
            </a:endParaRPr>
          </a:p>
          <a:p>
            <a:pPr lvl="0">
              <a:buFont typeface="Wingdings" panose="05000000000000000000" pitchFamily="2" charset="2"/>
              <a:buChar char="Ø"/>
            </a:pPr>
            <a:r>
              <a:rPr lang="en-US" sz="5400" dirty="0">
                <a:solidFill>
                  <a:prstClr val="black"/>
                </a:solidFill>
                <a:ea typeface="Cambria" panose="02040503050406030204" pitchFamily="18" charset="0"/>
                <a:cs typeface="Calibri" panose="020F0502020204030204" pitchFamily="34" charset="0"/>
              </a:rPr>
              <a:t>Assess learners’ knowledge and current workflow regarding system-based topics. </a:t>
            </a:r>
          </a:p>
          <a:p>
            <a:pPr lvl="0">
              <a:buFont typeface="Wingdings" panose="05000000000000000000" pitchFamily="2" charset="2"/>
              <a:buChar char="Ø"/>
            </a:pPr>
            <a:endParaRPr lang="en-US" sz="5400" dirty="0">
              <a:solidFill>
                <a:prstClr val="black"/>
              </a:solidFill>
              <a:ea typeface="Cambria" panose="02040503050406030204" pitchFamily="18" charset="0"/>
              <a:cs typeface="Calibri" panose="020F0502020204030204" pitchFamily="34" charset="0"/>
            </a:endParaRPr>
          </a:p>
          <a:p>
            <a:pPr lvl="0">
              <a:buFont typeface="Wingdings" panose="05000000000000000000" pitchFamily="2" charset="2"/>
              <a:buChar char="Ø"/>
            </a:pPr>
            <a:r>
              <a:rPr lang="en-US" sz="5400" dirty="0">
                <a:solidFill>
                  <a:srgbClr val="000000"/>
                </a:solidFill>
                <a:ea typeface="Times New Roman" panose="02020603050405020304" pitchFamily="18" charset="0"/>
                <a:cs typeface="Arial" panose="020B0604020202020204" pitchFamily="34" charset="0"/>
              </a:rPr>
              <a:t>Develop a “Real World Curriculum” to educate resident physicians on key system-based non-clinical topics</a:t>
            </a:r>
            <a:r>
              <a:rPr lang="en-US" sz="5400" dirty="0">
                <a:solidFill>
                  <a:srgbClr val="000000"/>
                </a:solidFill>
                <a:cs typeface="Arial" panose="020B0604020202020204" pitchFamily="34" charset="0"/>
              </a:rPr>
              <a:t> including </a:t>
            </a:r>
            <a:r>
              <a:rPr lang="en-US" sz="5400" dirty="0">
                <a:solidFill>
                  <a:srgbClr val="000000"/>
                </a:solidFill>
                <a:ea typeface="Times New Roman" panose="02020603050405020304" pitchFamily="18" charset="0"/>
                <a:cs typeface="Arial" panose="020B0604020202020204" pitchFamily="34" charset="0"/>
              </a:rPr>
              <a:t>clinical documentation improvement (CDI), discharge planning, Diagnosis-Related Groups (DRG), Relative Weight (RW), Case Mix Index (CMI), observation vs. inpatient admission status, and quality metrics. </a:t>
            </a:r>
          </a:p>
        </p:txBody>
      </p:sp>
    </p:spTree>
    <p:extLst>
      <p:ext uri="{BB962C8B-B14F-4D97-AF65-F5344CB8AC3E}">
        <p14:creationId xmlns:p14="http://schemas.microsoft.com/office/powerpoint/2010/main" val="235361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925AD-ED28-C2D1-53F6-74776A4A877F}"/>
              </a:ext>
            </a:extLst>
          </p:cNvPr>
          <p:cNvSpPr/>
          <p:nvPr/>
        </p:nvSpPr>
        <p:spPr>
          <a:xfrm>
            <a:off x="-1" y="0"/>
            <a:ext cx="37463414" cy="210677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93" dirty="0"/>
          </a:p>
        </p:txBody>
      </p:sp>
      <p:sp>
        <p:nvSpPr>
          <p:cNvPr id="14" name="TextBox 13">
            <a:extLst>
              <a:ext uri="{FF2B5EF4-FFF2-40B4-BE49-F238E27FC236}">
                <a16:creationId xmlns:a16="http://schemas.microsoft.com/office/drawing/2014/main" id="{5154952C-30F7-86D5-2871-A999C3DC1475}"/>
              </a:ext>
            </a:extLst>
          </p:cNvPr>
          <p:cNvSpPr txBox="1"/>
          <p:nvPr/>
        </p:nvSpPr>
        <p:spPr>
          <a:xfrm>
            <a:off x="11266604" y="3019729"/>
            <a:ext cx="14930204" cy="1107996"/>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6600" dirty="0"/>
              <a:t>Methods</a:t>
            </a:r>
          </a:p>
        </p:txBody>
      </p:sp>
      <p:graphicFrame>
        <p:nvGraphicFramePr>
          <p:cNvPr id="32" name="Content Placeholder 20"/>
          <p:cNvGraphicFramePr>
            <a:graphicFrameLocks/>
          </p:cNvGraphicFramePr>
          <p:nvPr>
            <p:extLst>
              <p:ext uri="{D42A27DB-BD31-4B8C-83A1-F6EECF244321}">
                <p14:modId xmlns:p14="http://schemas.microsoft.com/office/powerpoint/2010/main" val="39758509"/>
              </p:ext>
            </p:extLst>
          </p:nvPr>
        </p:nvGraphicFramePr>
        <p:xfrm>
          <a:off x="1442348" y="4302131"/>
          <a:ext cx="16936595" cy="1620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Training Effectiveness and Evaluation – The Kirkpatrick Model | Quality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0068" y="13114570"/>
            <a:ext cx="10021399" cy="71202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0EF0630-784E-B71E-C781-FBDF307B8D53}"/>
              </a:ext>
            </a:extLst>
          </p:cNvPr>
          <p:cNvPicPr>
            <a:picLocks noChangeAspect="1"/>
          </p:cNvPicPr>
          <p:nvPr/>
        </p:nvPicPr>
        <p:blipFill>
          <a:blip r:embed="rId9"/>
          <a:stretch>
            <a:fillRect/>
          </a:stretch>
        </p:blipFill>
        <p:spPr>
          <a:xfrm>
            <a:off x="30051540" y="5182345"/>
            <a:ext cx="6261100" cy="7099300"/>
          </a:xfrm>
          <a:prstGeom prst="rect">
            <a:avLst/>
          </a:prstGeom>
        </p:spPr>
      </p:pic>
      <p:sp>
        <p:nvSpPr>
          <p:cNvPr id="9" name="Rectangle 8"/>
          <p:cNvSpPr/>
          <p:nvPr/>
        </p:nvSpPr>
        <p:spPr>
          <a:xfrm>
            <a:off x="1561476" y="330565"/>
            <a:ext cx="34537338" cy="2381293"/>
          </a:xfrm>
          <a:prstGeom prst="rect">
            <a:avLst/>
          </a:prstGeom>
          <a:solidFill>
            <a:schemeClr val="accent1">
              <a:lumMod val="60000"/>
              <a:lumOff val="40000"/>
            </a:schemeClr>
          </a:solidFill>
          <a:ln>
            <a:solidFill>
              <a:schemeClr val="tx1"/>
            </a:solidFill>
          </a:ln>
        </p:spPr>
        <p:txBody>
          <a:bodyPr wrap="square">
            <a:spAutoFit/>
          </a:bodyPr>
          <a:lstStyle/>
          <a:p>
            <a:pPr lvl="0" algn="ctr" defTabSz="914400" fontAlgn="base">
              <a:lnSpc>
                <a:spcPct val="107000"/>
              </a:lnSpc>
              <a:spcBef>
                <a:spcPts val="384"/>
              </a:spcBef>
              <a:spcAft>
                <a:spcPts val="512"/>
              </a:spcAft>
            </a:pPr>
            <a:r>
              <a:rPr lang="en-US" sz="6600" b="1" dirty="0">
                <a:solidFill>
                  <a:srgbClr val="000000"/>
                </a:solidFill>
                <a:ea typeface="Verdana" panose="020B0604030504040204" pitchFamily="34" charset="0"/>
                <a:cs typeface="Times New Roman" panose="02020603050405020304" pitchFamily="18" charset="0"/>
              </a:rPr>
              <a:t>Real World Training for the Next Generation: </a:t>
            </a:r>
          </a:p>
          <a:p>
            <a:pPr lvl="0" algn="ctr" defTabSz="914400" fontAlgn="base">
              <a:lnSpc>
                <a:spcPct val="107000"/>
              </a:lnSpc>
              <a:spcBef>
                <a:spcPts val="384"/>
              </a:spcBef>
              <a:spcAft>
                <a:spcPts val="512"/>
              </a:spcAft>
            </a:pPr>
            <a:r>
              <a:rPr lang="en-US" sz="6600" dirty="0">
                <a:solidFill>
                  <a:srgbClr val="000000"/>
                </a:solidFill>
                <a:ea typeface="Verdana" panose="020B0604030504040204" pitchFamily="34" charset="0"/>
                <a:cs typeface="Times New Roman" panose="02020603050405020304" pitchFamily="18" charset="0"/>
              </a:rPr>
              <a:t>A curriculum for resident education focused on system-based non-clinical patient care topics</a:t>
            </a:r>
            <a:endParaRPr lang="en-US" sz="6600" b="1" dirty="0">
              <a:solidFill>
                <a:srgbClr val="000000"/>
              </a:solidFill>
              <a:ea typeface="Verdana" panose="020B0604030504040204" pitchFamily="34" charset="0"/>
              <a:cs typeface="Times New Roman" panose="02020603050405020304" pitchFamily="18" charset="0"/>
            </a:endParaRPr>
          </a:p>
        </p:txBody>
      </p:sp>
      <p:pic>
        <p:nvPicPr>
          <p:cNvPr id="5" name="Picture 4" descr="A white board with writing on it&#10;&#10;Description automatically generated">
            <a:extLst>
              <a:ext uri="{FF2B5EF4-FFF2-40B4-BE49-F238E27FC236}">
                <a16:creationId xmlns:a16="http://schemas.microsoft.com/office/drawing/2014/main" id="{26230F3D-9977-FCB6-F06C-4A76B066D9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07143" y="5182345"/>
            <a:ext cx="9493624" cy="7120218"/>
          </a:xfrm>
          <a:prstGeom prst="rect">
            <a:avLst/>
          </a:prstGeom>
        </p:spPr>
      </p:pic>
    </p:spTree>
    <p:extLst>
      <p:ext uri="{BB962C8B-B14F-4D97-AF65-F5344CB8AC3E}">
        <p14:creationId xmlns:p14="http://schemas.microsoft.com/office/powerpoint/2010/main" val="6963862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F60486D-EE24-CCCA-F78A-DA18C9B5659D}"/>
              </a:ext>
            </a:extLst>
          </p:cNvPr>
          <p:cNvSpPr txBox="1"/>
          <p:nvPr/>
        </p:nvSpPr>
        <p:spPr>
          <a:xfrm>
            <a:off x="538731" y="6077029"/>
            <a:ext cx="184731" cy="3624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5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EACED3D-D46C-B656-1896-E1E96B3DDB23}"/>
              </a:ext>
            </a:extLst>
          </p:cNvPr>
          <p:cNvSpPr/>
          <p:nvPr/>
        </p:nvSpPr>
        <p:spPr>
          <a:xfrm>
            <a:off x="793" y="-27333"/>
            <a:ext cx="37463414" cy="210677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19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p:cNvSpPr/>
          <p:nvPr/>
        </p:nvSpPr>
        <p:spPr>
          <a:xfrm>
            <a:off x="1409076" y="178165"/>
            <a:ext cx="34537338" cy="2381293"/>
          </a:xfrm>
          <a:prstGeom prst="rect">
            <a:avLst/>
          </a:prstGeom>
          <a:solidFill>
            <a:schemeClr val="accent1">
              <a:lumMod val="60000"/>
              <a:lumOff val="40000"/>
            </a:schemeClr>
          </a:solidFill>
          <a:ln>
            <a:solidFill>
              <a:schemeClr val="tx1"/>
            </a:solidFill>
          </a:ln>
        </p:spPr>
        <p:txBody>
          <a:bodyPr wrap="square">
            <a:spAutoFit/>
          </a:bodyPr>
          <a:lstStyle/>
          <a:p>
            <a:pPr marL="0" marR="0" lvl="0" indent="0" algn="ctr" defTabSz="914400" rtl="0" eaLnBrk="1" fontAlgn="base" latinLnBrk="0" hangingPunct="1">
              <a:lnSpc>
                <a:spcPct val="107000"/>
              </a:lnSpc>
              <a:spcBef>
                <a:spcPts val="384"/>
              </a:spcBef>
              <a:spcAft>
                <a:spcPts val="512"/>
              </a:spcAft>
              <a:buClrTx/>
              <a:buSzTx/>
              <a:buFontTx/>
              <a:buNone/>
              <a:tabLst/>
              <a:defRPr/>
            </a:pPr>
            <a:r>
              <a:rPr kumimoji="0" lang="en-US" sz="66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Times New Roman" panose="02020603050405020304" pitchFamily="18" charset="0"/>
              </a:rPr>
              <a:t>Real World Training for the Next Generation: </a:t>
            </a:r>
          </a:p>
          <a:p>
            <a:pPr marL="0" marR="0" lvl="0" indent="0" algn="ctr" defTabSz="914400" rtl="0" eaLnBrk="1" fontAlgn="base" latinLnBrk="0" hangingPunct="1">
              <a:lnSpc>
                <a:spcPct val="107000"/>
              </a:lnSpc>
              <a:spcBef>
                <a:spcPts val="384"/>
              </a:spcBef>
              <a:spcAft>
                <a:spcPts val="512"/>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Times New Roman" panose="02020603050405020304" pitchFamily="18" charset="0"/>
              </a:rPr>
              <a:t>A curriculum for resident education focused on system-based non-clinical patient care topics</a:t>
            </a:r>
            <a:endParaRPr kumimoji="0" lang="en-US" sz="66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154952C-30F7-86D5-2871-A999C3DC1475}"/>
              </a:ext>
            </a:extLst>
          </p:cNvPr>
          <p:cNvSpPr txBox="1"/>
          <p:nvPr/>
        </p:nvSpPr>
        <p:spPr>
          <a:xfrm>
            <a:off x="2275589" y="2865525"/>
            <a:ext cx="14930204" cy="1015663"/>
          </a:xfrm>
          <a:prstGeom prst="rect">
            <a:avLst/>
          </a:prstGeom>
          <a:solidFill>
            <a:schemeClr val="accent2">
              <a:lumMod val="60000"/>
              <a:lumOff val="4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i="0" u="none" strike="noStrike" kern="1200" cap="none" spc="0" normalizeH="0" baseline="0" noProof="0" dirty="0">
                <a:ln>
                  <a:noFill/>
                </a:ln>
                <a:effectLst/>
                <a:uLnTx/>
                <a:uFillTx/>
                <a:latin typeface="Calibri" panose="020F0502020204030204"/>
                <a:ea typeface="+mn-ea"/>
                <a:cs typeface="+mn-cs"/>
              </a:rPr>
              <a:t>ATTENDING Pre-content Survey Results</a:t>
            </a:r>
          </a:p>
        </p:txBody>
      </p:sp>
      <p:graphicFrame>
        <p:nvGraphicFramePr>
          <p:cNvPr id="28" name="Chart 27"/>
          <p:cNvGraphicFramePr/>
          <p:nvPr>
            <p:extLst>
              <p:ext uri="{D42A27DB-BD31-4B8C-83A1-F6EECF244321}">
                <p14:modId xmlns:p14="http://schemas.microsoft.com/office/powerpoint/2010/main" val="680153240"/>
              </p:ext>
            </p:extLst>
          </p:nvPr>
        </p:nvGraphicFramePr>
        <p:xfrm>
          <a:off x="1170421" y="10947652"/>
          <a:ext cx="10893760" cy="4164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p:cNvGraphicFramePr>
            <a:graphicFrameLocks/>
          </p:cNvGraphicFramePr>
          <p:nvPr>
            <p:extLst>
              <p:ext uri="{D42A27DB-BD31-4B8C-83A1-F6EECF244321}">
                <p14:modId xmlns:p14="http://schemas.microsoft.com/office/powerpoint/2010/main" val="3681022240"/>
              </p:ext>
            </p:extLst>
          </p:nvPr>
        </p:nvGraphicFramePr>
        <p:xfrm>
          <a:off x="1409076" y="4187255"/>
          <a:ext cx="10655105" cy="3139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a:graphicFrameLocks/>
          </p:cNvGraphicFramePr>
          <p:nvPr>
            <p:extLst>
              <p:ext uri="{D42A27DB-BD31-4B8C-83A1-F6EECF244321}">
                <p14:modId xmlns:p14="http://schemas.microsoft.com/office/powerpoint/2010/main" val="945294041"/>
              </p:ext>
            </p:extLst>
          </p:nvPr>
        </p:nvGraphicFramePr>
        <p:xfrm>
          <a:off x="3097161" y="7774655"/>
          <a:ext cx="12182168" cy="27980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4076211800"/>
              </p:ext>
            </p:extLst>
          </p:nvPr>
        </p:nvGraphicFramePr>
        <p:xfrm>
          <a:off x="3097161" y="15486646"/>
          <a:ext cx="12418142" cy="493146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5154952C-30F7-86D5-2871-A999C3DC1475}"/>
              </a:ext>
            </a:extLst>
          </p:cNvPr>
          <p:cNvSpPr txBox="1"/>
          <p:nvPr/>
        </p:nvSpPr>
        <p:spPr>
          <a:xfrm>
            <a:off x="19480589" y="2790306"/>
            <a:ext cx="14930204" cy="1015663"/>
          </a:xfrm>
          <a:prstGeom prst="rect">
            <a:avLst/>
          </a:prstGeom>
          <a:solidFill>
            <a:schemeClr val="accent2">
              <a:lumMod val="60000"/>
              <a:lumOff val="4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i="0" u="none" strike="noStrike" kern="1200" cap="none" spc="0" normalizeH="0" baseline="0" noProof="0" dirty="0">
                <a:ln>
                  <a:noFill/>
                </a:ln>
                <a:effectLst/>
                <a:uLnTx/>
                <a:uFillTx/>
                <a:latin typeface="Calibri" panose="020F0502020204030204"/>
                <a:ea typeface="+mn-ea"/>
                <a:cs typeface="+mn-cs"/>
              </a:rPr>
              <a:t>RESIDENT Pre-content Survey Results</a:t>
            </a:r>
          </a:p>
        </p:txBody>
      </p:sp>
      <p:graphicFrame>
        <p:nvGraphicFramePr>
          <p:cNvPr id="18" name="Chart 17"/>
          <p:cNvGraphicFramePr/>
          <p:nvPr>
            <p:extLst>
              <p:ext uri="{D42A27DB-BD31-4B8C-83A1-F6EECF244321}">
                <p14:modId xmlns:p14="http://schemas.microsoft.com/office/powerpoint/2010/main" val="3533688482"/>
              </p:ext>
            </p:extLst>
          </p:nvPr>
        </p:nvGraphicFramePr>
        <p:xfrm>
          <a:off x="19067634" y="4504416"/>
          <a:ext cx="8974007" cy="2822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extLst>
              <p:ext uri="{D42A27DB-BD31-4B8C-83A1-F6EECF244321}">
                <p14:modId xmlns:p14="http://schemas.microsoft.com/office/powerpoint/2010/main" val="2998165115"/>
              </p:ext>
            </p:extLst>
          </p:nvPr>
        </p:nvGraphicFramePr>
        <p:xfrm>
          <a:off x="28504896" y="4165877"/>
          <a:ext cx="7441517" cy="32084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extLst>
              <p:ext uri="{D42A27DB-BD31-4B8C-83A1-F6EECF244321}">
                <p14:modId xmlns:p14="http://schemas.microsoft.com/office/powerpoint/2010/main" val="3850191663"/>
              </p:ext>
            </p:extLst>
          </p:nvPr>
        </p:nvGraphicFramePr>
        <p:xfrm>
          <a:off x="26667759" y="7670969"/>
          <a:ext cx="10127953" cy="377640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extLst>
              <p:ext uri="{D42A27DB-BD31-4B8C-83A1-F6EECF244321}">
                <p14:modId xmlns:p14="http://schemas.microsoft.com/office/powerpoint/2010/main" val="194526142"/>
              </p:ext>
            </p:extLst>
          </p:nvPr>
        </p:nvGraphicFramePr>
        <p:xfrm>
          <a:off x="19480589" y="15870993"/>
          <a:ext cx="15738559" cy="454712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extLst>
              <p:ext uri="{D42A27DB-BD31-4B8C-83A1-F6EECF244321}">
                <p14:modId xmlns:p14="http://schemas.microsoft.com/office/powerpoint/2010/main" val="3677680355"/>
              </p:ext>
            </p:extLst>
          </p:nvPr>
        </p:nvGraphicFramePr>
        <p:xfrm>
          <a:off x="21504072" y="11978618"/>
          <a:ext cx="11120908" cy="34648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extLst>
              <p:ext uri="{D42A27DB-BD31-4B8C-83A1-F6EECF244321}">
                <p14:modId xmlns:p14="http://schemas.microsoft.com/office/powerpoint/2010/main" val="3485016116"/>
              </p:ext>
            </p:extLst>
          </p:nvPr>
        </p:nvGraphicFramePr>
        <p:xfrm>
          <a:off x="16668007" y="7568126"/>
          <a:ext cx="9672131" cy="398293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78531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F60486D-EE24-CCCA-F78A-DA18C9B5659D}"/>
              </a:ext>
            </a:extLst>
          </p:cNvPr>
          <p:cNvSpPr txBox="1"/>
          <p:nvPr/>
        </p:nvSpPr>
        <p:spPr>
          <a:xfrm>
            <a:off x="475171" y="6264475"/>
            <a:ext cx="184731" cy="362407"/>
          </a:xfrm>
          <a:prstGeom prst="rect">
            <a:avLst/>
          </a:prstGeom>
          <a:noFill/>
        </p:spPr>
        <p:txBody>
          <a:bodyPr wrap="none" rtlCol="0">
            <a:spAutoFit/>
          </a:bodyPr>
          <a:lstStyle/>
          <a:p>
            <a:endParaRPr lang="en-US" sz="1755" dirty="0"/>
          </a:p>
        </p:txBody>
      </p:sp>
      <p:sp>
        <p:nvSpPr>
          <p:cNvPr id="9" name="TextBox 8">
            <a:extLst>
              <a:ext uri="{FF2B5EF4-FFF2-40B4-BE49-F238E27FC236}">
                <a16:creationId xmlns:a16="http://schemas.microsoft.com/office/drawing/2014/main" id="{B9AD5FE1-28CD-C570-65C5-6A492658FD24}"/>
              </a:ext>
            </a:extLst>
          </p:cNvPr>
          <p:cNvSpPr txBox="1"/>
          <p:nvPr/>
        </p:nvSpPr>
        <p:spPr>
          <a:xfrm>
            <a:off x="21327732" y="17061831"/>
            <a:ext cx="8708165" cy="542584"/>
          </a:xfrm>
          <a:prstGeom prst="rect">
            <a:avLst/>
          </a:prstGeom>
          <a:noFill/>
        </p:spPr>
        <p:txBody>
          <a:bodyPr wrap="square" rtlCol="0">
            <a:spAutoFit/>
          </a:bodyPr>
          <a:lstStyle/>
          <a:p>
            <a:endParaRPr lang="en-US" sz="2926" dirty="0"/>
          </a:p>
        </p:txBody>
      </p:sp>
      <p:sp>
        <p:nvSpPr>
          <p:cNvPr id="2" name="Rectangle 1">
            <a:extLst>
              <a:ext uri="{FF2B5EF4-FFF2-40B4-BE49-F238E27FC236}">
                <a16:creationId xmlns:a16="http://schemas.microsoft.com/office/drawing/2014/main" id="{0EACED3D-D46C-B656-1896-E1E96B3DDB23}"/>
              </a:ext>
            </a:extLst>
          </p:cNvPr>
          <p:cNvSpPr/>
          <p:nvPr/>
        </p:nvSpPr>
        <p:spPr>
          <a:xfrm>
            <a:off x="793" y="-27333"/>
            <a:ext cx="37463414" cy="210677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93" dirty="0"/>
          </a:p>
        </p:txBody>
      </p:sp>
      <p:sp>
        <p:nvSpPr>
          <p:cNvPr id="13" name="Rectangle 12"/>
          <p:cNvSpPr/>
          <p:nvPr/>
        </p:nvSpPr>
        <p:spPr>
          <a:xfrm>
            <a:off x="1409076" y="178165"/>
            <a:ext cx="34537338" cy="2381293"/>
          </a:xfrm>
          <a:prstGeom prst="rect">
            <a:avLst/>
          </a:prstGeom>
          <a:solidFill>
            <a:schemeClr val="accent1">
              <a:lumMod val="60000"/>
              <a:lumOff val="40000"/>
            </a:schemeClr>
          </a:solidFill>
          <a:ln>
            <a:solidFill>
              <a:schemeClr val="tx1"/>
            </a:solidFill>
          </a:ln>
        </p:spPr>
        <p:txBody>
          <a:bodyPr wrap="square">
            <a:spAutoFit/>
          </a:bodyPr>
          <a:lstStyle/>
          <a:p>
            <a:pPr lvl="0" algn="ctr" defTabSz="914400" fontAlgn="base">
              <a:lnSpc>
                <a:spcPct val="107000"/>
              </a:lnSpc>
              <a:spcBef>
                <a:spcPts val="384"/>
              </a:spcBef>
              <a:spcAft>
                <a:spcPts val="512"/>
              </a:spcAft>
            </a:pPr>
            <a:r>
              <a:rPr lang="en-US" sz="6600" b="1" dirty="0">
                <a:solidFill>
                  <a:srgbClr val="000000"/>
                </a:solidFill>
                <a:ea typeface="Verdana" panose="020B0604030504040204" pitchFamily="34" charset="0"/>
                <a:cs typeface="Times New Roman" panose="02020603050405020304" pitchFamily="18" charset="0"/>
              </a:rPr>
              <a:t>Real World Training for the Next Generation: </a:t>
            </a:r>
          </a:p>
          <a:p>
            <a:pPr lvl="0" algn="ctr" defTabSz="914400" fontAlgn="base">
              <a:lnSpc>
                <a:spcPct val="107000"/>
              </a:lnSpc>
              <a:spcBef>
                <a:spcPts val="384"/>
              </a:spcBef>
              <a:spcAft>
                <a:spcPts val="512"/>
              </a:spcAft>
            </a:pPr>
            <a:r>
              <a:rPr lang="en-US" sz="6600" dirty="0">
                <a:solidFill>
                  <a:srgbClr val="000000"/>
                </a:solidFill>
                <a:ea typeface="Verdana" panose="020B0604030504040204" pitchFamily="34" charset="0"/>
                <a:cs typeface="Times New Roman" panose="02020603050405020304" pitchFamily="18" charset="0"/>
              </a:rPr>
              <a:t>A curriculum for resident education focused on system-based non-clinical patient care topics</a:t>
            </a:r>
            <a:endParaRPr lang="en-US" sz="6600" b="1" dirty="0">
              <a:solidFill>
                <a:srgbClr val="000000"/>
              </a:solidFill>
              <a:ea typeface="Verdan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154952C-30F7-86D5-2871-A999C3DC1475}"/>
              </a:ext>
            </a:extLst>
          </p:cNvPr>
          <p:cNvSpPr txBox="1"/>
          <p:nvPr/>
        </p:nvSpPr>
        <p:spPr>
          <a:xfrm>
            <a:off x="1516999" y="2837040"/>
            <a:ext cx="17016677" cy="1015663"/>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6000" dirty="0"/>
              <a:t>RESIDENT Pre &amp; Post-content Survey Results</a:t>
            </a:r>
          </a:p>
        </p:txBody>
      </p:sp>
      <p:graphicFrame>
        <p:nvGraphicFramePr>
          <p:cNvPr id="16" name="Chart 15"/>
          <p:cNvGraphicFramePr>
            <a:graphicFrameLocks/>
          </p:cNvGraphicFramePr>
          <p:nvPr>
            <p:extLst>
              <p:ext uri="{D42A27DB-BD31-4B8C-83A1-F6EECF244321}">
                <p14:modId xmlns:p14="http://schemas.microsoft.com/office/powerpoint/2010/main" val="4176887531"/>
              </p:ext>
            </p:extLst>
          </p:nvPr>
        </p:nvGraphicFramePr>
        <p:xfrm>
          <a:off x="2755372" y="7882888"/>
          <a:ext cx="11373583" cy="3975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a:graphicFrameLocks/>
          </p:cNvGraphicFramePr>
          <p:nvPr>
            <p:extLst>
              <p:ext uri="{D42A27DB-BD31-4B8C-83A1-F6EECF244321}">
                <p14:modId xmlns:p14="http://schemas.microsoft.com/office/powerpoint/2010/main" val="3700666936"/>
              </p:ext>
            </p:extLst>
          </p:nvPr>
        </p:nvGraphicFramePr>
        <p:xfrm>
          <a:off x="5359023" y="12516703"/>
          <a:ext cx="10384781" cy="3411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1508928852"/>
              </p:ext>
            </p:extLst>
          </p:nvPr>
        </p:nvGraphicFramePr>
        <p:xfrm>
          <a:off x="5359023" y="16231428"/>
          <a:ext cx="10384781" cy="4150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ext uri="{D42A27DB-BD31-4B8C-83A1-F6EECF244321}">
                <p14:modId xmlns:p14="http://schemas.microsoft.com/office/powerpoint/2010/main" val="2533649565"/>
              </p:ext>
            </p:extLst>
          </p:nvPr>
        </p:nvGraphicFramePr>
        <p:xfrm>
          <a:off x="2770065" y="4249823"/>
          <a:ext cx="11358890" cy="340758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5154952C-30F7-86D5-2871-A999C3DC1475}"/>
              </a:ext>
            </a:extLst>
          </p:cNvPr>
          <p:cNvSpPr txBox="1"/>
          <p:nvPr/>
        </p:nvSpPr>
        <p:spPr>
          <a:xfrm>
            <a:off x="19249946" y="2837040"/>
            <a:ext cx="16696468" cy="1015663"/>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6000" dirty="0"/>
              <a:t>Discussion</a:t>
            </a:r>
          </a:p>
        </p:txBody>
      </p:sp>
      <p:sp>
        <p:nvSpPr>
          <p:cNvPr id="15" name="TextBox 14">
            <a:extLst>
              <a:ext uri="{FF2B5EF4-FFF2-40B4-BE49-F238E27FC236}">
                <a16:creationId xmlns:a16="http://schemas.microsoft.com/office/drawing/2014/main" id="{067A7D07-E057-4741-BC3D-91B38E3AE9D0}"/>
              </a:ext>
            </a:extLst>
          </p:cNvPr>
          <p:cNvSpPr txBox="1"/>
          <p:nvPr/>
        </p:nvSpPr>
        <p:spPr>
          <a:xfrm>
            <a:off x="19249946" y="4180315"/>
            <a:ext cx="16696468" cy="17081599"/>
          </a:xfrm>
          <a:prstGeom prst="rect">
            <a:avLst/>
          </a:prstGeom>
          <a:noFill/>
        </p:spPr>
        <p:txBody>
          <a:bodyPr wrap="square" rtlCol="0">
            <a:spAutoFit/>
          </a:bodyPr>
          <a:lstStyle/>
          <a:p>
            <a:pPr marL="685800" indent="-685800">
              <a:buFont typeface="Wingdings" panose="05000000000000000000" pitchFamily="2" charset="2"/>
              <a:buChar char="Ø"/>
            </a:pPr>
            <a:r>
              <a:rPr lang="en-US" sz="4800" dirty="0">
                <a:solidFill>
                  <a:srgbClr val="000000"/>
                </a:solidFill>
                <a:cs typeface="Arial" panose="020B0604020202020204" pitchFamily="34" charset="0"/>
              </a:rPr>
              <a:t>Greater than 75 % of the attending respondents thought that it is </a:t>
            </a:r>
            <a:r>
              <a:rPr lang="en-US" sz="4800" b="1" dirty="0">
                <a:solidFill>
                  <a:srgbClr val="000000"/>
                </a:solidFill>
                <a:cs typeface="Arial" panose="020B0604020202020204" pitchFamily="34" charset="0"/>
              </a:rPr>
              <a:t>probably to definitely important </a:t>
            </a:r>
            <a:r>
              <a:rPr lang="en-US" sz="4800" dirty="0">
                <a:solidFill>
                  <a:srgbClr val="000000"/>
                </a:solidFill>
                <a:cs typeface="Arial" panose="020B0604020202020204" pitchFamily="34" charset="0"/>
              </a:rPr>
              <a:t>to learn about CDI and &gt;75% reported they discuss </a:t>
            </a:r>
            <a:r>
              <a:rPr lang="en-US" sz="4800" b="1" dirty="0">
                <a:solidFill>
                  <a:srgbClr val="000000"/>
                </a:solidFill>
                <a:cs typeface="Arial" panose="020B0604020202020204" pitchFamily="34" charset="0"/>
              </a:rPr>
              <a:t>CDI with residents at least once a week </a:t>
            </a:r>
            <a:r>
              <a:rPr lang="en-US" sz="4800" dirty="0">
                <a:solidFill>
                  <a:srgbClr val="000000"/>
                </a:solidFill>
                <a:cs typeface="Arial" panose="020B0604020202020204" pitchFamily="34" charset="0"/>
              </a:rPr>
              <a:t>during inpatient medicine rotations.</a:t>
            </a:r>
          </a:p>
          <a:p>
            <a:pPr marL="685800" indent="-685800">
              <a:buFont typeface="Wingdings" panose="05000000000000000000" pitchFamily="2" charset="2"/>
              <a:buChar char="Ø"/>
            </a:pPr>
            <a:endParaRPr lang="en-US" sz="4800" dirty="0">
              <a:solidFill>
                <a:srgbClr val="000000"/>
              </a:solidFill>
              <a:cs typeface="Arial" panose="020B0604020202020204" pitchFamily="34" charset="0"/>
            </a:endParaRPr>
          </a:p>
          <a:p>
            <a:pPr marL="685800" indent="-685800">
              <a:buFont typeface="Wingdings" panose="05000000000000000000" pitchFamily="2" charset="2"/>
              <a:buChar char="Ø"/>
            </a:pPr>
            <a:r>
              <a:rPr lang="en-US" sz="4800" dirty="0">
                <a:solidFill>
                  <a:srgbClr val="000000"/>
                </a:solidFill>
                <a:cs typeface="Arial" panose="020B0604020202020204" pitchFamily="34" charset="0"/>
              </a:rPr>
              <a:t>90% of the resident respondents thought it was </a:t>
            </a:r>
            <a:r>
              <a:rPr lang="en-US" sz="4800" b="1" dirty="0">
                <a:solidFill>
                  <a:srgbClr val="000000"/>
                </a:solidFill>
                <a:cs typeface="Arial" panose="020B0604020202020204" pitchFamily="34" charset="0"/>
              </a:rPr>
              <a:t>moderately to very important</a:t>
            </a:r>
            <a:r>
              <a:rPr lang="en-US" sz="4800" dirty="0">
                <a:solidFill>
                  <a:srgbClr val="000000"/>
                </a:solidFill>
                <a:cs typeface="Arial" panose="020B0604020202020204" pitchFamily="34" charset="0"/>
              </a:rPr>
              <a:t> to learn about health system quality metrics. </a:t>
            </a:r>
          </a:p>
          <a:p>
            <a:pPr marL="685800" indent="-685800">
              <a:buFont typeface="Wingdings" panose="05000000000000000000" pitchFamily="2" charset="2"/>
              <a:buChar char="Ø"/>
            </a:pPr>
            <a:endParaRPr lang="en-US" sz="4800" dirty="0">
              <a:solidFill>
                <a:srgbClr val="000000"/>
              </a:solidFill>
              <a:cs typeface="Arial" panose="020B0604020202020204" pitchFamily="34" charset="0"/>
            </a:endParaRPr>
          </a:p>
          <a:p>
            <a:pPr marL="685800" lvl="0" indent="-685800">
              <a:buFont typeface="Wingdings" panose="05000000000000000000" pitchFamily="2" charset="2"/>
              <a:buChar char="Ø"/>
            </a:pPr>
            <a:r>
              <a:rPr lang="en-US" sz="4800" dirty="0">
                <a:solidFill>
                  <a:srgbClr val="000000"/>
                </a:solidFill>
                <a:cs typeface="Arial" panose="020B0604020202020204" pitchFamily="34" charset="0"/>
              </a:rPr>
              <a:t>Greater than 70% of the resident respondents thought that </a:t>
            </a:r>
            <a:r>
              <a:rPr lang="en-US" sz="4800" dirty="0">
                <a:solidFill>
                  <a:srgbClr val="000000"/>
                </a:solidFill>
              </a:rPr>
              <a:t>clinical documentation is </a:t>
            </a:r>
            <a:r>
              <a:rPr lang="en-US" sz="4800" b="1" dirty="0">
                <a:solidFill>
                  <a:srgbClr val="000000"/>
                </a:solidFill>
              </a:rPr>
              <a:t>moderately to extremely important </a:t>
            </a:r>
            <a:r>
              <a:rPr lang="en-US" sz="4800" dirty="0">
                <a:solidFill>
                  <a:srgbClr val="000000"/>
                </a:solidFill>
              </a:rPr>
              <a:t>to providing high quality patient care.</a:t>
            </a:r>
            <a:r>
              <a:rPr lang="en-US" sz="4800" dirty="0">
                <a:solidFill>
                  <a:prstClr val="black"/>
                </a:solidFill>
              </a:rPr>
              <a:t> However, &gt; </a:t>
            </a:r>
            <a:r>
              <a:rPr lang="en-US" sz="4800" dirty="0">
                <a:solidFill>
                  <a:srgbClr val="000000"/>
                </a:solidFill>
                <a:cs typeface="Arial" panose="020B0604020202020204" pitchFamily="34" charset="0"/>
              </a:rPr>
              <a:t>50 % of them felt they did not </a:t>
            </a:r>
            <a:r>
              <a:rPr lang="en-US" sz="4800" b="1" dirty="0">
                <a:solidFill>
                  <a:srgbClr val="000000"/>
                </a:solidFill>
                <a:cs typeface="Arial" panose="020B0604020202020204" pitchFamily="34" charset="0"/>
              </a:rPr>
              <a:t>understand</a:t>
            </a:r>
            <a:r>
              <a:rPr lang="en-US" sz="4800" dirty="0">
                <a:solidFill>
                  <a:srgbClr val="000000"/>
                </a:solidFill>
                <a:cs typeface="Arial" panose="020B0604020202020204" pitchFamily="34" charset="0"/>
              </a:rPr>
              <a:t> and </a:t>
            </a:r>
            <a:r>
              <a:rPr lang="en-US" sz="4800" b="1" dirty="0">
                <a:solidFill>
                  <a:srgbClr val="000000"/>
                </a:solidFill>
                <a:cs typeface="Arial" panose="020B0604020202020204" pitchFamily="34" charset="0"/>
              </a:rPr>
              <a:t>were not comfortable </a:t>
            </a:r>
            <a:r>
              <a:rPr lang="en-US" sz="4800" dirty="0">
                <a:solidFill>
                  <a:srgbClr val="000000"/>
                </a:solidFill>
                <a:cs typeface="Arial" panose="020B0604020202020204" pitchFamily="34" charset="0"/>
              </a:rPr>
              <a:t>with basic topics such as CMI and how their documentation impacts care.</a:t>
            </a:r>
          </a:p>
          <a:p>
            <a:pPr marL="685800" lvl="0" indent="-685800">
              <a:buFont typeface="Wingdings" panose="05000000000000000000" pitchFamily="2" charset="2"/>
              <a:buChar char="Ø"/>
            </a:pPr>
            <a:endParaRPr lang="en-US" sz="4800" dirty="0">
              <a:solidFill>
                <a:srgbClr val="000000"/>
              </a:solidFill>
              <a:cs typeface="Arial" panose="020B0604020202020204" pitchFamily="34" charset="0"/>
            </a:endParaRPr>
          </a:p>
          <a:p>
            <a:pPr marL="685800" indent="-685800">
              <a:buFont typeface="Wingdings" panose="05000000000000000000" pitchFamily="2" charset="2"/>
              <a:buChar char="Ø"/>
            </a:pPr>
            <a:r>
              <a:rPr lang="en-US" sz="4800" dirty="0">
                <a:solidFill>
                  <a:srgbClr val="000000"/>
                </a:solidFill>
                <a:cs typeface="Arial" panose="020B0604020202020204" pitchFamily="34" charset="0"/>
              </a:rPr>
              <a:t>Almost all resident respondents (80%) reported they were </a:t>
            </a:r>
            <a:r>
              <a:rPr lang="en-US" sz="4800" b="1" dirty="0">
                <a:solidFill>
                  <a:srgbClr val="000000"/>
                </a:solidFill>
                <a:cs typeface="Arial" panose="020B0604020202020204" pitchFamily="34" charset="0"/>
              </a:rPr>
              <a:t>somewhat comfortable </a:t>
            </a:r>
            <a:r>
              <a:rPr lang="en-US" sz="4800" dirty="0">
                <a:solidFill>
                  <a:srgbClr val="000000"/>
                </a:solidFill>
                <a:cs typeface="Arial" panose="020B0604020202020204" pitchFamily="34" charset="0"/>
              </a:rPr>
              <a:t>with classifying patients as inpatient vs observation, this can be improved to a level of extreme confidence with simple education.</a:t>
            </a:r>
          </a:p>
          <a:p>
            <a:pPr marL="438912" indent="-438912">
              <a:buFont typeface="Arial" panose="020B0604020202020204" pitchFamily="34" charset="0"/>
              <a:buChar char="•"/>
            </a:pPr>
            <a:endParaRPr lang="en-US" sz="4800" dirty="0">
              <a:solidFill>
                <a:srgbClr val="000000"/>
              </a:solidFill>
              <a:cs typeface="Arial" panose="020B0604020202020204" pitchFamily="34" charset="0"/>
            </a:endParaRPr>
          </a:p>
          <a:p>
            <a:endParaRPr lang="en-US" sz="4800" dirty="0">
              <a:solidFill>
                <a:srgbClr val="000000"/>
              </a:solidFill>
              <a:latin typeface="Arial" panose="020B0604020202020204" pitchFamily="34" charset="0"/>
              <a:cs typeface="Arial" panose="020B0604020202020204" pitchFamily="34" charset="0"/>
            </a:endParaRPr>
          </a:p>
          <a:p>
            <a:pPr marL="438912" indent="-438912">
              <a:buFont typeface="Arial" panose="020B0604020202020204" pitchFamily="34" charset="0"/>
              <a:buChar char="•"/>
            </a:pPr>
            <a:endParaRPr lang="en-US" sz="4800" dirty="0">
              <a:solidFill>
                <a:srgbClr val="000000"/>
              </a:solidFill>
              <a:latin typeface="Arial" panose="020B0604020202020204" pitchFamily="34" charset="0"/>
              <a:cs typeface="Arial" panose="020B0604020202020204" pitchFamily="34" charset="0"/>
            </a:endParaRPr>
          </a:p>
          <a:p>
            <a:r>
              <a:rPr lang="en-US" sz="4800" dirty="0">
                <a:solidFill>
                  <a:srgbClr val="000000"/>
                </a:solidFill>
                <a:latin typeface="Arial" panose="020B0604020202020204" pitchFamily="34" charset="0"/>
                <a:cs typeface="Arial" panose="020B0604020202020204" pitchFamily="34" charset="0"/>
              </a:rPr>
              <a:t> </a:t>
            </a:r>
          </a:p>
        </p:txBody>
      </p:sp>
      <p:sp>
        <p:nvSpPr>
          <p:cNvPr id="7" name="Left Brace 6">
            <a:extLst>
              <a:ext uri="{FF2B5EF4-FFF2-40B4-BE49-F238E27FC236}">
                <a16:creationId xmlns:a16="http://schemas.microsoft.com/office/drawing/2014/main" id="{B58C59AA-E853-DBD3-D9CB-40F21C6C5CBD}"/>
              </a:ext>
            </a:extLst>
          </p:cNvPr>
          <p:cNvSpPr/>
          <p:nvPr/>
        </p:nvSpPr>
        <p:spPr>
          <a:xfrm>
            <a:off x="1615005" y="4249823"/>
            <a:ext cx="461475" cy="7608771"/>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0F11B39-D7F7-B896-B6EA-2B9D95A1F405}"/>
              </a:ext>
            </a:extLst>
          </p:cNvPr>
          <p:cNvSpPr txBox="1"/>
          <p:nvPr/>
        </p:nvSpPr>
        <p:spPr>
          <a:xfrm>
            <a:off x="659902" y="5661378"/>
            <a:ext cx="806952" cy="646331"/>
          </a:xfrm>
          <a:prstGeom prst="rect">
            <a:avLst/>
          </a:prstGeom>
          <a:noFill/>
        </p:spPr>
        <p:txBody>
          <a:bodyPr wrap="none" rtlCol="0">
            <a:spAutoFit/>
          </a:bodyPr>
          <a:lstStyle/>
          <a:p>
            <a:r>
              <a:rPr lang="en-US" sz="3600" dirty="0"/>
              <a:t>Pre</a:t>
            </a:r>
          </a:p>
        </p:txBody>
      </p:sp>
      <p:sp>
        <p:nvSpPr>
          <p:cNvPr id="19" name="TextBox 18">
            <a:extLst>
              <a:ext uri="{FF2B5EF4-FFF2-40B4-BE49-F238E27FC236}">
                <a16:creationId xmlns:a16="http://schemas.microsoft.com/office/drawing/2014/main" id="{4C680ED1-B338-E4B9-9812-D2557B749868}"/>
              </a:ext>
            </a:extLst>
          </p:cNvPr>
          <p:cNvSpPr txBox="1"/>
          <p:nvPr/>
        </p:nvSpPr>
        <p:spPr>
          <a:xfrm>
            <a:off x="544751" y="9196281"/>
            <a:ext cx="987771" cy="646331"/>
          </a:xfrm>
          <a:prstGeom prst="rect">
            <a:avLst/>
          </a:prstGeom>
          <a:noFill/>
        </p:spPr>
        <p:txBody>
          <a:bodyPr wrap="none" rtlCol="0">
            <a:spAutoFit/>
          </a:bodyPr>
          <a:lstStyle/>
          <a:p>
            <a:r>
              <a:rPr lang="en-US" sz="3600" dirty="0"/>
              <a:t>Post</a:t>
            </a:r>
          </a:p>
        </p:txBody>
      </p:sp>
      <p:sp>
        <p:nvSpPr>
          <p:cNvPr id="22" name="Left Brace 21">
            <a:extLst>
              <a:ext uri="{FF2B5EF4-FFF2-40B4-BE49-F238E27FC236}">
                <a16:creationId xmlns:a16="http://schemas.microsoft.com/office/drawing/2014/main" id="{909E28BE-AF5F-5757-2AFE-2D809C2F7860}"/>
              </a:ext>
            </a:extLst>
          </p:cNvPr>
          <p:cNvSpPr/>
          <p:nvPr/>
        </p:nvSpPr>
        <p:spPr>
          <a:xfrm>
            <a:off x="4720425" y="12516703"/>
            <a:ext cx="376550" cy="7865568"/>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59EEC439-B81E-DB2F-0973-0AED33BEF2B8}"/>
              </a:ext>
            </a:extLst>
          </p:cNvPr>
          <p:cNvSpPr txBox="1"/>
          <p:nvPr/>
        </p:nvSpPr>
        <p:spPr>
          <a:xfrm>
            <a:off x="3715537" y="13591002"/>
            <a:ext cx="806952" cy="646331"/>
          </a:xfrm>
          <a:prstGeom prst="rect">
            <a:avLst/>
          </a:prstGeom>
          <a:noFill/>
        </p:spPr>
        <p:txBody>
          <a:bodyPr wrap="none" rtlCol="0">
            <a:spAutoFit/>
          </a:bodyPr>
          <a:lstStyle/>
          <a:p>
            <a:r>
              <a:rPr lang="en-US" sz="3600" dirty="0"/>
              <a:t>Pre</a:t>
            </a:r>
          </a:p>
        </p:txBody>
      </p:sp>
      <p:sp>
        <p:nvSpPr>
          <p:cNvPr id="24" name="TextBox 23">
            <a:extLst>
              <a:ext uri="{FF2B5EF4-FFF2-40B4-BE49-F238E27FC236}">
                <a16:creationId xmlns:a16="http://schemas.microsoft.com/office/drawing/2014/main" id="{1833719D-9458-F7E6-AAA4-D13076D2B92A}"/>
              </a:ext>
            </a:extLst>
          </p:cNvPr>
          <p:cNvSpPr txBox="1"/>
          <p:nvPr/>
        </p:nvSpPr>
        <p:spPr>
          <a:xfrm>
            <a:off x="2427368" y="17061831"/>
            <a:ext cx="2357169" cy="1077218"/>
          </a:xfrm>
          <a:prstGeom prst="rect">
            <a:avLst/>
          </a:prstGeom>
          <a:noFill/>
        </p:spPr>
        <p:txBody>
          <a:bodyPr wrap="square" rtlCol="0">
            <a:spAutoFit/>
          </a:bodyPr>
          <a:lstStyle/>
          <a:p>
            <a:pPr algn="ctr"/>
            <a:r>
              <a:rPr lang="en-US" sz="3200" dirty="0"/>
              <a:t>Anticipated Impact</a:t>
            </a:r>
          </a:p>
        </p:txBody>
      </p:sp>
    </p:spTree>
    <p:extLst>
      <p:ext uri="{BB962C8B-B14F-4D97-AF65-F5344CB8AC3E}">
        <p14:creationId xmlns:p14="http://schemas.microsoft.com/office/powerpoint/2010/main" val="148108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F60486D-EE24-CCCA-F78A-DA18C9B5659D}"/>
              </a:ext>
            </a:extLst>
          </p:cNvPr>
          <p:cNvSpPr txBox="1"/>
          <p:nvPr/>
        </p:nvSpPr>
        <p:spPr>
          <a:xfrm>
            <a:off x="538731" y="5913744"/>
            <a:ext cx="184731" cy="362407"/>
          </a:xfrm>
          <a:prstGeom prst="rect">
            <a:avLst/>
          </a:prstGeom>
          <a:noFill/>
        </p:spPr>
        <p:txBody>
          <a:bodyPr wrap="none" rtlCol="0">
            <a:spAutoFit/>
          </a:bodyPr>
          <a:lstStyle/>
          <a:p>
            <a:endParaRPr lang="en-US" sz="1755" dirty="0"/>
          </a:p>
        </p:txBody>
      </p:sp>
      <p:sp>
        <p:nvSpPr>
          <p:cNvPr id="9" name="TextBox 8">
            <a:extLst>
              <a:ext uri="{FF2B5EF4-FFF2-40B4-BE49-F238E27FC236}">
                <a16:creationId xmlns:a16="http://schemas.microsoft.com/office/drawing/2014/main" id="{B9AD5FE1-28CD-C570-65C5-6A492658FD24}"/>
              </a:ext>
            </a:extLst>
          </p:cNvPr>
          <p:cNvSpPr txBox="1"/>
          <p:nvPr/>
        </p:nvSpPr>
        <p:spPr>
          <a:xfrm>
            <a:off x="21327732" y="17061831"/>
            <a:ext cx="8708165" cy="542584"/>
          </a:xfrm>
          <a:prstGeom prst="rect">
            <a:avLst/>
          </a:prstGeom>
          <a:noFill/>
        </p:spPr>
        <p:txBody>
          <a:bodyPr wrap="square" rtlCol="0">
            <a:spAutoFit/>
          </a:bodyPr>
          <a:lstStyle/>
          <a:p>
            <a:endParaRPr lang="en-US" sz="2926" dirty="0"/>
          </a:p>
        </p:txBody>
      </p:sp>
      <p:sp>
        <p:nvSpPr>
          <p:cNvPr id="23" name="TextBox 22">
            <a:extLst>
              <a:ext uri="{FF2B5EF4-FFF2-40B4-BE49-F238E27FC236}">
                <a16:creationId xmlns:a16="http://schemas.microsoft.com/office/drawing/2014/main" id="{5154952C-30F7-86D5-2871-A999C3DC1475}"/>
              </a:ext>
            </a:extLst>
          </p:cNvPr>
          <p:cNvSpPr txBox="1"/>
          <p:nvPr/>
        </p:nvSpPr>
        <p:spPr>
          <a:xfrm>
            <a:off x="1997189" y="3076709"/>
            <a:ext cx="16135675" cy="1015663"/>
          </a:xfrm>
          <a:prstGeom prst="rect">
            <a:avLst/>
          </a:prstGeom>
          <a:solidFill>
            <a:schemeClr val="accent2">
              <a:lumMod val="60000"/>
              <a:lumOff val="4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dirty="0">
                <a:solidFill>
                  <a:schemeClr val="tx1"/>
                </a:solidFill>
              </a:rPr>
              <a:t>Conclusion</a:t>
            </a:r>
          </a:p>
        </p:txBody>
      </p:sp>
      <p:sp>
        <p:nvSpPr>
          <p:cNvPr id="2" name="Rectangle 1">
            <a:extLst>
              <a:ext uri="{FF2B5EF4-FFF2-40B4-BE49-F238E27FC236}">
                <a16:creationId xmlns:a16="http://schemas.microsoft.com/office/drawing/2014/main" id="{0EACED3D-D46C-B656-1896-E1E96B3DDB23}"/>
              </a:ext>
            </a:extLst>
          </p:cNvPr>
          <p:cNvSpPr/>
          <p:nvPr/>
        </p:nvSpPr>
        <p:spPr>
          <a:xfrm>
            <a:off x="793" y="-27333"/>
            <a:ext cx="37463414" cy="2106771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93" dirty="0"/>
          </a:p>
        </p:txBody>
      </p:sp>
      <p:sp>
        <p:nvSpPr>
          <p:cNvPr id="19" name="TextBox 18">
            <a:extLst>
              <a:ext uri="{FF2B5EF4-FFF2-40B4-BE49-F238E27FC236}">
                <a16:creationId xmlns:a16="http://schemas.microsoft.com/office/drawing/2014/main" id="{067A7D07-E057-4741-BC3D-91B38E3AE9D0}"/>
              </a:ext>
            </a:extLst>
          </p:cNvPr>
          <p:cNvSpPr txBox="1"/>
          <p:nvPr/>
        </p:nvSpPr>
        <p:spPr>
          <a:xfrm>
            <a:off x="1997189" y="4092372"/>
            <a:ext cx="16429356" cy="10987623"/>
          </a:xfrm>
          <a:prstGeom prst="rect">
            <a:avLst/>
          </a:prstGeom>
          <a:noFill/>
        </p:spPr>
        <p:txBody>
          <a:bodyPr wrap="square" rtlCol="0">
            <a:spAutoFit/>
          </a:bodyPr>
          <a:lstStyle/>
          <a:p>
            <a:endParaRPr lang="en-US" sz="6000" dirty="0">
              <a:solidFill>
                <a:srgbClr val="000000"/>
              </a:solidFill>
              <a:ea typeface="Times New Roman" panose="02020603050405020304" pitchFamily="18" charset="0"/>
              <a:cs typeface="Arial" panose="020B0604020202020204" pitchFamily="34" charset="0"/>
            </a:endParaRPr>
          </a:p>
          <a:p>
            <a:pPr marL="857250" indent="-857250">
              <a:buFont typeface="Wingdings" panose="05000000000000000000" pitchFamily="2" charset="2"/>
              <a:buChar char="Ø"/>
            </a:pPr>
            <a:r>
              <a:rPr lang="en-US" sz="5400" dirty="0">
                <a:solidFill>
                  <a:srgbClr val="000000"/>
                </a:solidFill>
                <a:ea typeface="Times New Roman" panose="02020603050405020304" pitchFamily="18" charset="0"/>
                <a:cs typeface="Arial" panose="020B0604020202020204" pitchFamily="34" charset="0"/>
              </a:rPr>
              <a:t>Preliminary data shows that both attending and residents value system-based practices, but there is a gap in residents’ medical education. </a:t>
            </a:r>
          </a:p>
          <a:p>
            <a:pPr marL="857250" indent="-857250">
              <a:buFont typeface="Wingdings" panose="05000000000000000000" pitchFamily="2" charset="2"/>
              <a:buChar char="Ø"/>
            </a:pPr>
            <a:endParaRPr lang="en-US" sz="5400" dirty="0">
              <a:solidFill>
                <a:srgbClr val="000000"/>
              </a:solidFill>
              <a:ea typeface="Times New Roman" panose="02020603050405020304" pitchFamily="18" charset="0"/>
              <a:cs typeface="Arial" panose="020B0604020202020204" pitchFamily="34" charset="0"/>
            </a:endParaRPr>
          </a:p>
          <a:p>
            <a:pPr marL="857250" indent="-857250">
              <a:buFont typeface="Wingdings" panose="05000000000000000000" pitchFamily="2" charset="2"/>
              <a:buChar char="Ø"/>
            </a:pPr>
            <a:r>
              <a:rPr lang="en-US" sz="5400" dirty="0">
                <a:solidFill>
                  <a:srgbClr val="000000"/>
                </a:solidFill>
                <a:ea typeface="Times New Roman" panose="02020603050405020304" pitchFamily="18" charset="0"/>
                <a:cs typeface="Times New Roman" panose="02020603050405020304" pitchFamily="18" charset="0"/>
              </a:rPr>
              <a:t>A successful implementation of this new curriculum aligns the academic mission of residency training more with systems-based practice knowledge essential </a:t>
            </a:r>
            <a:r>
              <a:rPr lang="en-US" sz="5400" dirty="0"/>
              <a:t>for navigating the complexities of modern healthcare.</a:t>
            </a:r>
            <a:endParaRPr lang="en-US" sz="5400" dirty="0">
              <a:solidFill>
                <a:srgbClr val="000000"/>
              </a:solidFill>
              <a:ea typeface="Times New Roman" panose="02020603050405020304" pitchFamily="18" charset="0"/>
              <a:cs typeface="Times New Roman" panose="02020603050405020304" pitchFamily="18" charset="0"/>
            </a:endParaRPr>
          </a:p>
          <a:p>
            <a:pPr marL="857250" indent="-857250">
              <a:buFont typeface="Wingdings" panose="05000000000000000000" pitchFamily="2" charset="2"/>
              <a:buChar char="Ø"/>
            </a:pPr>
            <a:endParaRPr lang="en-US" sz="5400" dirty="0">
              <a:solidFill>
                <a:srgbClr val="000000"/>
              </a:solidFill>
              <a:ea typeface="Times New Roman" panose="02020603050405020304" pitchFamily="18" charset="0"/>
              <a:cs typeface="Times New Roman" panose="02020603050405020304" pitchFamily="18" charset="0"/>
            </a:endParaRPr>
          </a:p>
          <a:p>
            <a:pPr marL="857250" indent="-857250">
              <a:buFont typeface="Wingdings" panose="05000000000000000000" pitchFamily="2" charset="2"/>
              <a:buChar char="Ø"/>
            </a:pPr>
            <a:r>
              <a:rPr lang="en-US" sz="5400" dirty="0">
                <a:solidFill>
                  <a:srgbClr val="000000"/>
                </a:solidFill>
                <a:cs typeface="Arial" panose="020B0604020202020204" pitchFamily="34" charset="0"/>
              </a:rPr>
              <a:t>Next steps</a:t>
            </a:r>
            <a:r>
              <a:rPr lang="en-US" sz="5400" b="1" dirty="0">
                <a:solidFill>
                  <a:srgbClr val="000000"/>
                </a:solidFill>
                <a:cs typeface="Arial" panose="020B0604020202020204" pitchFamily="34" charset="0"/>
              </a:rPr>
              <a:t>: </a:t>
            </a:r>
            <a:r>
              <a:rPr lang="en-US" sz="5400" dirty="0">
                <a:solidFill>
                  <a:srgbClr val="000000"/>
                </a:solidFill>
                <a:cs typeface="Arial" panose="020B0604020202020204" pitchFamily="34" charset="0"/>
              </a:rPr>
              <a:t>We are collecting post-curriculum data on residents’ perceived competency in certain metrics.</a:t>
            </a:r>
          </a:p>
          <a:p>
            <a:endParaRPr lang="en-US" sz="5400" dirty="0">
              <a:solidFill>
                <a:srgbClr val="000000"/>
              </a:solidFill>
              <a:latin typeface="Arial" panose="020B0604020202020204" pitchFamily="34" charset="0"/>
              <a:cs typeface="Arial" panose="020B0604020202020204" pitchFamily="34" charset="0"/>
            </a:endParaRPr>
          </a:p>
        </p:txBody>
      </p:sp>
      <p:sp>
        <p:nvSpPr>
          <p:cNvPr id="13" name="Rectangle 12"/>
          <p:cNvSpPr/>
          <p:nvPr/>
        </p:nvSpPr>
        <p:spPr>
          <a:xfrm>
            <a:off x="1409076" y="178165"/>
            <a:ext cx="34537338" cy="2381293"/>
          </a:xfrm>
          <a:prstGeom prst="rect">
            <a:avLst/>
          </a:prstGeom>
        </p:spPr>
        <p:txBody>
          <a:bodyPr wrap="square">
            <a:spAutoFit/>
          </a:bodyPr>
          <a:lstStyle/>
          <a:p>
            <a:pPr lvl="0" algn="ctr" defTabSz="914400" fontAlgn="base">
              <a:lnSpc>
                <a:spcPct val="107000"/>
              </a:lnSpc>
              <a:spcBef>
                <a:spcPts val="384"/>
              </a:spcBef>
              <a:spcAft>
                <a:spcPts val="512"/>
              </a:spcAft>
            </a:pPr>
            <a:r>
              <a:rPr lang="en-US" sz="6600" b="1" dirty="0">
                <a:solidFill>
                  <a:srgbClr val="000000"/>
                </a:solidFill>
                <a:ea typeface="Verdana" panose="020B0604030504040204" pitchFamily="34" charset="0"/>
                <a:cs typeface="Times New Roman" panose="02020603050405020304" pitchFamily="18" charset="0"/>
              </a:rPr>
              <a:t>Real World Training for the Next Generation: </a:t>
            </a:r>
          </a:p>
          <a:p>
            <a:pPr lvl="0" algn="ctr" defTabSz="914400" fontAlgn="base">
              <a:lnSpc>
                <a:spcPct val="107000"/>
              </a:lnSpc>
              <a:spcBef>
                <a:spcPts val="384"/>
              </a:spcBef>
              <a:spcAft>
                <a:spcPts val="512"/>
              </a:spcAft>
            </a:pPr>
            <a:r>
              <a:rPr lang="en-US" sz="6600" dirty="0">
                <a:solidFill>
                  <a:srgbClr val="000000"/>
                </a:solidFill>
                <a:ea typeface="Verdana" panose="020B0604030504040204" pitchFamily="34" charset="0"/>
                <a:cs typeface="Times New Roman" panose="02020603050405020304" pitchFamily="18" charset="0"/>
              </a:rPr>
              <a:t>A curriculum for resident education focused on system-based non-clinical patient care topics</a:t>
            </a:r>
            <a:endParaRPr lang="en-US" sz="6600" b="1" dirty="0">
              <a:solidFill>
                <a:srgbClr val="000000"/>
              </a:solidFill>
              <a:ea typeface="Verdana" panose="020B060403050404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067A7D07-E057-4741-BC3D-91B38E3AE9D0}"/>
              </a:ext>
            </a:extLst>
          </p:cNvPr>
          <p:cNvSpPr txBox="1"/>
          <p:nvPr/>
        </p:nvSpPr>
        <p:spPr>
          <a:xfrm>
            <a:off x="19142010" y="6065342"/>
            <a:ext cx="16106600" cy="961482"/>
          </a:xfrm>
          <a:prstGeom prst="rect">
            <a:avLst/>
          </a:prstGeom>
          <a:noFill/>
        </p:spPr>
        <p:txBody>
          <a:bodyPr wrap="square" rtlCol="0">
            <a:spAutoFit/>
          </a:bodyPr>
          <a:lstStyle/>
          <a:p>
            <a:pPr marL="571500" indent="-571500">
              <a:buFont typeface="Wingdings" panose="05000000000000000000" pitchFamily="2" charset="2"/>
              <a:buChar char="Ø"/>
            </a:pPr>
            <a:endParaRPr lang="en-US" sz="5400" baseline="30000" dirty="0">
              <a:solidFill>
                <a:srgbClr val="000000"/>
              </a:solidFill>
              <a:ea typeface="Times New Roman" panose="02020603050405020304" pitchFamily="18" charset="0"/>
              <a:cs typeface="Arial" panose="020B0604020202020204" pitchFamily="34" charset="0"/>
            </a:endParaRPr>
          </a:p>
          <a:p>
            <a:pPr marL="342900" indent="-342900">
              <a:buClr>
                <a:schemeClr val="accent5">
                  <a:lumMod val="50000"/>
                </a:schemeClr>
              </a:buClr>
              <a:buSzPct val="110000"/>
              <a:buFont typeface=".Hiragino Kaku Gothic Interface W3"/>
              <a:buChar char="◉"/>
            </a:pPr>
            <a:endParaRPr lang="en-US" sz="2048"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067A7D07-E057-4741-BC3D-91B38E3AE9D0}"/>
              </a:ext>
            </a:extLst>
          </p:cNvPr>
          <p:cNvSpPr txBox="1"/>
          <p:nvPr/>
        </p:nvSpPr>
        <p:spPr>
          <a:xfrm>
            <a:off x="19142010" y="6094947"/>
            <a:ext cx="16106600" cy="961482"/>
          </a:xfrm>
          <a:prstGeom prst="rect">
            <a:avLst/>
          </a:prstGeom>
          <a:noFill/>
        </p:spPr>
        <p:txBody>
          <a:bodyPr wrap="square" rtlCol="0">
            <a:spAutoFit/>
          </a:bodyPr>
          <a:lstStyle/>
          <a:p>
            <a:pPr marL="571500" indent="-571500">
              <a:buFont typeface="Wingdings" panose="05000000000000000000" pitchFamily="2" charset="2"/>
              <a:buChar char="Ø"/>
            </a:pPr>
            <a:endParaRPr lang="en-US" sz="5400" baseline="30000" dirty="0">
              <a:solidFill>
                <a:srgbClr val="000000"/>
              </a:solidFill>
              <a:ea typeface="Times New Roman" panose="02020603050405020304" pitchFamily="18" charset="0"/>
              <a:cs typeface="Arial" panose="020B0604020202020204" pitchFamily="34" charset="0"/>
            </a:endParaRPr>
          </a:p>
          <a:p>
            <a:pPr marL="342900" indent="-342900">
              <a:buClr>
                <a:schemeClr val="accent5">
                  <a:lumMod val="50000"/>
                </a:schemeClr>
              </a:buClr>
              <a:buSzPct val="110000"/>
              <a:buFont typeface=".Hiragino Kaku Gothic Interface W3"/>
              <a:buChar char="◉"/>
            </a:pPr>
            <a:endParaRPr lang="en-US" sz="2048"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561476" y="330565"/>
            <a:ext cx="34537338" cy="2381293"/>
          </a:xfrm>
          <a:prstGeom prst="rect">
            <a:avLst/>
          </a:prstGeom>
          <a:solidFill>
            <a:schemeClr val="accent1">
              <a:lumMod val="60000"/>
              <a:lumOff val="40000"/>
            </a:schemeClr>
          </a:solidFill>
          <a:ln>
            <a:solidFill>
              <a:schemeClr val="tx1"/>
            </a:solidFill>
          </a:ln>
        </p:spPr>
        <p:txBody>
          <a:bodyPr wrap="square">
            <a:spAutoFit/>
          </a:bodyPr>
          <a:lstStyle/>
          <a:p>
            <a:pPr lvl="0" algn="ctr" defTabSz="914400" fontAlgn="base">
              <a:lnSpc>
                <a:spcPct val="107000"/>
              </a:lnSpc>
              <a:spcBef>
                <a:spcPts val="384"/>
              </a:spcBef>
              <a:spcAft>
                <a:spcPts val="512"/>
              </a:spcAft>
            </a:pPr>
            <a:r>
              <a:rPr lang="en-US" sz="6600" b="1" dirty="0">
                <a:solidFill>
                  <a:srgbClr val="000000"/>
                </a:solidFill>
                <a:ea typeface="Verdana" panose="020B0604030504040204" pitchFamily="34" charset="0"/>
                <a:cs typeface="Times New Roman" panose="02020603050405020304" pitchFamily="18" charset="0"/>
              </a:rPr>
              <a:t>Real World Training for the Next Generation: </a:t>
            </a:r>
          </a:p>
          <a:p>
            <a:pPr lvl="0" algn="ctr" defTabSz="914400" fontAlgn="base">
              <a:lnSpc>
                <a:spcPct val="107000"/>
              </a:lnSpc>
              <a:spcBef>
                <a:spcPts val="384"/>
              </a:spcBef>
              <a:spcAft>
                <a:spcPts val="512"/>
              </a:spcAft>
            </a:pPr>
            <a:r>
              <a:rPr lang="en-US" sz="6600" dirty="0">
                <a:solidFill>
                  <a:srgbClr val="000000"/>
                </a:solidFill>
                <a:ea typeface="Verdana" panose="020B0604030504040204" pitchFamily="34" charset="0"/>
                <a:cs typeface="Times New Roman" panose="02020603050405020304" pitchFamily="18" charset="0"/>
              </a:rPr>
              <a:t>A curriculum for resident education focused on system-based non-clinical patient care topics</a:t>
            </a:r>
            <a:endParaRPr lang="en-US" sz="6600" b="1" dirty="0">
              <a:solidFill>
                <a:srgbClr val="000000"/>
              </a:solidFill>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154952C-30F7-86D5-2871-A999C3DC1475}"/>
              </a:ext>
            </a:extLst>
          </p:cNvPr>
          <p:cNvSpPr txBox="1"/>
          <p:nvPr/>
        </p:nvSpPr>
        <p:spPr>
          <a:xfrm>
            <a:off x="19406591" y="3086457"/>
            <a:ext cx="16135675" cy="1015663"/>
          </a:xfrm>
          <a:prstGeom prst="rect">
            <a:avLst/>
          </a:prstGeom>
          <a:solidFill>
            <a:schemeClr val="accent2">
              <a:lumMod val="60000"/>
              <a:lumOff val="4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dirty="0">
                <a:solidFill>
                  <a:schemeClr val="tx1"/>
                </a:solidFill>
              </a:rPr>
              <a:t>Acknowledgements</a:t>
            </a:r>
          </a:p>
        </p:txBody>
      </p:sp>
      <p:sp>
        <p:nvSpPr>
          <p:cNvPr id="12" name="TextBox 11">
            <a:extLst>
              <a:ext uri="{FF2B5EF4-FFF2-40B4-BE49-F238E27FC236}">
                <a16:creationId xmlns:a16="http://schemas.microsoft.com/office/drawing/2014/main" id="{5154952C-30F7-86D5-2871-A999C3DC1475}"/>
              </a:ext>
            </a:extLst>
          </p:cNvPr>
          <p:cNvSpPr txBox="1"/>
          <p:nvPr/>
        </p:nvSpPr>
        <p:spPr>
          <a:xfrm>
            <a:off x="19406591" y="8612715"/>
            <a:ext cx="16135675" cy="1015663"/>
          </a:xfrm>
          <a:prstGeom prst="rect">
            <a:avLst/>
          </a:prstGeom>
          <a:solidFill>
            <a:schemeClr val="accent2">
              <a:lumMod val="60000"/>
              <a:lumOff val="4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dirty="0">
                <a:solidFill>
                  <a:schemeClr val="tx1"/>
                </a:solidFill>
              </a:rPr>
              <a:t>References</a:t>
            </a:r>
          </a:p>
        </p:txBody>
      </p:sp>
      <p:sp>
        <p:nvSpPr>
          <p:cNvPr id="3" name="Rectangle 2"/>
          <p:cNvSpPr/>
          <p:nvPr/>
        </p:nvSpPr>
        <p:spPr>
          <a:xfrm>
            <a:off x="19406591" y="9971149"/>
            <a:ext cx="16905249" cy="9677008"/>
          </a:xfrm>
          <a:prstGeom prst="rect">
            <a:avLst/>
          </a:prstGeom>
        </p:spPr>
        <p:txBody>
          <a:bodyPr wrap="square">
            <a:spAutoFit/>
          </a:bodyPr>
          <a:lstStyle/>
          <a:p>
            <a:pPr marL="219456" indent="-219456">
              <a:buFont typeface="+mj-lt"/>
              <a:buAutoNum type="arabicPeriod"/>
            </a:pPr>
            <a:endParaRPr lang="en-US" sz="1400" dirty="0">
              <a:solidFill>
                <a:srgbClr val="000000"/>
              </a:solidFill>
              <a:ea typeface="Times New Roman" panose="02020603050405020304" pitchFamily="18" charset="0"/>
              <a:cs typeface="Arial" panose="020B0604020202020204" pitchFamily="34" charset="0"/>
            </a:endParaRPr>
          </a:p>
          <a:p>
            <a:pPr marL="219456" indent="-219456">
              <a:buFont typeface="+mj-lt"/>
              <a:buAutoNum type="arabicPeriod"/>
            </a:pPr>
            <a:r>
              <a:rPr lang="en-US" sz="2800" dirty="0">
                <a:solidFill>
                  <a:srgbClr val="000000"/>
                </a:solidFill>
                <a:ea typeface="Times New Roman" panose="02020603050405020304" pitchFamily="18" charset="0"/>
                <a:cs typeface="Arial" panose="020B0604020202020204" pitchFamily="34" charset="0"/>
              </a:rPr>
              <a:t>Centers for Medicare &amp; Medicaid Services. (2024). Electronic clinical quality improvement overview. Retrieved from </a:t>
            </a:r>
            <a:r>
              <a:rPr lang="en-US" sz="2800" dirty="0">
                <a:solidFill>
                  <a:srgbClr val="000000"/>
                </a:solidFill>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https://www.cms.gov/medicare/regulations-guidance/promoting-interoperability-programs/electronic-clinical-quality-measures-basics#:~:text=CMS%20has%20finalized%20the%20Electronic,Clinical%20Process/Effectiveness</a:t>
            </a:r>
            <a:r>
              <a:rPr lang="en-US" sz="2800" dirty="0">
                <a:solidFill>
                  <a:srgbClr val="000000"/>
                </a:solidFill>
                <a:ea typeface="Times New Roman" panose="02020603050405020304" pitchFamily="18" charset="0"/>
                <a:cs typeface="Arial" panose="020B0604020202020204" pitchFamily="34" charset="0"/>
              </a:rPr>
              <a:t>.</a:t>
            </a:r>
          </a:p>
          <a:p>
            <a:pPr marL="219456" indent="-219456">
              <a:buFont typeface="+mj-lt"/>
              <a:buAutoNum type="arabicPeriod"/>
            </a:pPr>
            <a:r>
              <a:rPr lang="en-US" sz="2800" dirty="0">
                <a:solidFill>
                  <a:srgbClr val="000000"/>
                </a:solidFill>
                <a:ea typeface="Times New Roman" panose="02020603050405020304" pitchFamily="18" charset="0"/>
                <a:cs typeface="Arial" panose="020B0604020202020204" pitchFamily="34" charset="0"/>
              </a:rPr>
              <a:t>Accrediting Council for Graduate Medical Education. (2023). Common Program Requirements for Graduate Medical Education (Systems-Based Practice). Retrieved from </a:t>
            </a:r>
            <a:r>
              <a:rPr lang="en-US" sz="2800" dirty="0">
                <a:solidFill>
                  <a:srgbClr val="000000"/>
                </a:solidFill>
                <a:ea typeface="Times New Roman" panose="02020603050405020304" pitchFamily="18" charset="0"/>
                <a:cs typeface="Arial" panose="020B0604020202020204" pitchFamily="34" charset="0"/>
                <a:hlinkClick r:id="rId3" tooltip="Accrediting Council for Graduate Medical Education. (2023). Common Program Requirements for Graduate Medical Education (Systems-Based Practice). Retrieved from https://www.acgme.org/What-We-Do/Accreditation/Common-Program-Requirements">
                  <a:extLst>
                    <a:ext uri="{A12FA001-AC4F-418D-AE19-62706E023703}">
                      <ahyp:hlinkClr xmlns:ahyp="http://schemas.microsoft.com/office/drawing/2018/hyperlinkcolor" val="tx"/>
                    </a:ext>
                  </a:extLst>
                </a:hlinkClick>
              </a:rPr>
              <a:t>https://www.acgme.org/What-We-Do/Accreditation/Common-Program-Requirements</a:t>
            </a:r>
            <a:endParaRPr lang="en-US" sz="2800" dirty="0">
              <a:solidFill>
                <a:srgbClr val="000000"/>
              </a:solidFill>
              <a:ea typeface="Times New Roman" panose="02020603050405020304" pitchFamily="18" charset="0"/>
              <a:cs typeface="Arial" panose="020B0604020202020204" pitchFamily="34" charset="0"/>
            </a:endParaRPr>
          </a:p>
          <a:p>
            <a:pPr marL="219456" indent="-219456">
              <a:spcAft>
                <a:spcPts val="512"/>
              </a:spcAft>
              <a:buFont typeface="+mj-lt"/>
              <a:buAutoNum type="arabicPeriod"/>
            </a:pPr>
            <a:r>
              <a:rPr lang="en-US" sz="2800" dirty="0">
                <a:solidFill>
                  <a:srgbClr val="000000"/>
                </a:solidFill>
                <a:ea typeface="Times New Roman" panose="02020603050405020304" pitchFamily="18" charset="0"/>
                <a:cs typeface="Arial" panose="020B0604020202020204" pitchFamily="34" charset="0"/>
              </a:rPr>
              <a:t>Lurie, S. J., Mooney, C. J., &amp; </a:t>
            </a:r>
            <a:r>
              <a:rPr lang="en-US" sz="2800" dirty="0" err="1">
                <a:solidFill>
                  <a:srgbClr val="000000"/>
                </a:solidFill>
                <a:ea typeface="Times New Roman" panose="02020603050405020304" pitchFamily="18" charset="0"/>
                <a:cs typeface="Arial" panose="020B0604020202020204" pitchFamily="34" charset="0"/>
              </a:rPr>
              <a:t>Lyness</a:t>
            </a:r>
            <a:r>
              <a:rPr lang="en-US" sz="2800" dirty="0">
                <a:solidFill>
                  <a:srgbClr val="000000"/>
                </a:solidFill>
                <a:ea typeface="Times New Roman" panose="02020603050405020304" pitchFamily="18" charset="0"/>
                <a:cs typeface="Arial" panose="020B0604020202020204" pitchFamily="34" charset="0"/>
              </a:rPr>
              <a:t>, J. M. (2009). Measurement of the general competencies of the Accreditation Council for Graduate Medical Education: A systematic review. </a:t>
            </a:r>
            <a:r>
              <a:rPr lang="en-US" sz="2800" i="1" dirty="0">
                <a:solidFill>
                  <a:srgbClr val="000000"/>
                </a:solidFill>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Academic Medicine</a:t>
            </a:r>
            <a:r>
              <a:rPr lang="en-US" sz="2800" dirty="0">
                <a:solidFill>
                  <a:srgbClr val="000000"/>
                </a:solidFill>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2800" i="1" dirty="0">
                <a:solidFill>
                  <a:srgbClr val="000000"/>
                </a:solidFill>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84</a:t>
            </a:r>
            <a:r>
              <a:rPr lang="en-US" sz="2800" dirty="0">
                <a:solidFill>
                  <a:srgbClr val="000000"/>
                </a:solidFill>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(3), 301–309. </a:t>
            </a:r>
            <a:r>
              <a:rPr lang="en-US" sz="2800" dirty="0">
                <a:solidFill>
                  <a:srgbClr val="000000"/>
                </a:solidFill>
                <a:ea typeface="Times New Roman" panose="02020603050405020304" pitchFamily="18" charset="0"/>
                <a:cs typeface="Arial" panose="020B0604020202020204" pitchFamily="34" charset="0"/>
                <a:hlinkClick r:id="rId5"/>
              </a:rPr>
              <a:t>https://doi.org/10.1097/ACM.0b013e3181971f08</a:t>
            </a:r>
            <a:endParaRPr lang="en-US" sz="2800" dirty="0">
              <a:solidFill>
                <a:srgbClr val="000000"/>
              </a:solidFill>
              <a:ea typeface="Times New Roman" panose="02020603050405020304" pitchFamily="18" charset="0"/>
              <a:cs typeface="Arial" panose="020B0604020202020204" pitchFamily="34" charset="0"/>
            </a:endParaRPr>
          </a:p>
          <a:p>
            <a:pPr marL="219456" indent="-219456">
              <a:spcAft>
                <a:spcPts val="512"/>
              </a:spcAft>
              <a:buFont typeface="+mj-lt"/>
              <a:buAutoNum type="arabicPeriod"/>
            </a:pPr>
            <a:r>
              <a:rPr lang="en-US" sz="2800" dirty="0">
                <a:solidFill>
                  <a:srgbClr val="000000"/>
                </a:solidFill>
              </a:rPr>
              <a:t>Lin, S. P., Chang, C. W., et al. The Effectiveness of Multidisciplinary Team Huddles in Healthcare Hospital-Based Setting. J Interdisciplinary Healthcare. 2022; 15.</a:t>
            </a:r>
          </a:p>
          <a:p>
            <a:pPr marL="219456" indent="-219456">
              <a:spcAft>
                <a:spcPts val="512"/>
              </a:spcAft>
              <a:buFont typeface="+mj-lt"/>
              <a:buAutoNum type="arabicPeriod"/>
            </a:pPr>
            <a:r>
              <a:rPr lang="en-US" sz="2800" dirty="0">
                <a:solidFill>
                  <a:srgbClr val="000000"/>
                </a:solidFill>
              </a:rPr>
              <a:t> </a:t>
            </a:r>
            <a:r>
              <a:rPr lang="en-US" sz="2800" dirty="0" err="1">
                <a:solidFill>
                  <a:srgbClr val="000000"/>
                </a:solidFill>
              </a:rPr>
              <a:t>Massagli</a:t>
            </a:r>
            <a:r>
              <a:rPr lang="en-US" sz="2800" dirty="0">
                <a:solidFill>
                  <a:srgbClr val="000000"/>
                </a:solidFill>
              </a:rPr>
              <a:t> TL, </a:t>
            </a:r>
            <a:r>
              <a:rPr lang="en-US" sz="2800" dirty="0" err="1">
                <a:solidFill>
                  <a:srgbClr val="000000"/>
                </a:solidFill>
              </a:rPr>
              <a:t>Zumsteg</a:t>
            </a:r>
            <a:r>
              <a:rPr lang="en-US" sz="2800" dirty="0">
                <a:solidFill>
                  <a:srgbClr val="000000"/>
                </a:solidFill>
              </a:rPr>
              <a:t> JM, Osorio MB. Quality Improvement Education in Residency Training: A Review. Am J </a:t>
            </a:r>
            <a:r>
              <a:rPr lang="en-US" sz="2800" dirty="0" err="1">
                <a:solidFill>
                  <a:srgbClr val="000000"/>
                </a:solidFill>
              </a:rPr>
              <a:t>Phys</a:t>
            </a:r>
            <a:r>
              <a:rPr lang="en-US" sz="2800" dirty="0">
                <a:solidFill>
                  <a:srgbClr val="000000"/>
                </a:solidFill>
              </a:rPr>
              <a:t> Med </a:t>
            </a:r>
            <a:r>
              <a:rPr lang="en-US" sz="2800" dirty="0" err="1">
                <a:solidFill>
                  <a:srgbClr val="000000"/>
                </a:solidFill>
              </a:rPr>
              <a:t>Rehabil</a:t>
            </a:r>
            <a:r>
              <a:rPr lang="en-US" sz="2800" dirty="0">
                <a:solidFill>
                  <a:srgbClr val="000000"/>
                </a:solidFill>
              </a:rPr>
              <a:t>. 2018 Sep;97 (9):673-678. PMID: 29642078.</a:t>
            </a:r>
          </a:p>
          <a:p>
            <a:pPr marL="219456" indent="-219456">
              <a:spcAft>
                <a:spcPts val="512"/>
              </a:spcAft>
              <a:buFont typeface="+mj-lt"/>
              <a:buAutoNum type="arabicPeriod"/>
            </a:pPr>
            <a:r>
              <a:rPr lang="en-US" sz="2800" dirty="0">
                <a:solidFill>
                  <a:srgbClr val="000000"/>
                </a:solidFill>
              </a:rPr>
              <a:t>. Levy KL, </a:t>
            </a:r>
            <a:r>
              <a:rPr lang="en-US" sz="2800" dirty="0" err="1">
                <a:solidFill>
                  <a:srgbClr val="000000"/>
                </a:solidFill>
              </a:rPr>
              <a:t>Grzyb</a:t>
            </a:r>
            <a:r>
              <a:rPr lang="en-US" sz="2800" dirty="0">
                <a:solidFill>
                  <a:srgbClr val="000000"/>
                </a:solidFill>
              </a:rPr>
              <a:t> K, </a:t>
            </a:r>
            <a:r>
              <a:rPr lang="en-US" sz="2800" dirty="0" err="1">
                <a:solidFill>
                  <a:srgbClr val="000000"/>
                </a:solidFill>
              </a:rPr>
              <a:t>Heidemann</a:t>
            </a:r>
            <a:r>
              <a:rPr lang="en-US" sz="2800" dirty="0">
                <a:solidFill>
                  <a:srgbClr val="000000"/>
                </a:solidFill>
              </a:rPr>
              <a:t> LA, </a:t>
            </a:r>
            <a:r>
              <a:rPr lang="en-US" sz="2800" dirty="0" err="1">
                <a:solidFill>
                  <a:srgbClr val="000000"/>
                </a:solidFill>
              </a:rPr>
              <a:t>Paliani</a:t>
            </a:r>
            <a:r>
              <a:rPr lang="en-US" sz="2800" dirty="0">
                <a:solidFill>
                  <a:srgbClr val="000000"/>
                </a:solidFill>
              </a:rPr>
              <a:t> DB, </a:t>
            </a:r>
            <a:r>
              <a:rPr lang="en-US" sz="2800" dirty="0" err="1">
                <a:solidFill>
                  <a:srgbClr val="000000"/>
                </a:solidFill>
              </a:rPr>
              <a:t>Grondin</a:t>
            </a:r>
            <a:r>
              <a:rPr lang="en-US" sz="2800" dirty="0">
                <a:solidFill>
                  <a:srgbClr val="000000"/>
                </a:solidFill>
              </a:rPr>
              <a:t> C, Solomon G, </a:t>
            </a:r>
            <a:r>
              <a:rPr lang="en-US" sz="2800" dirty="0" err="1">
                <a:solidFill>
                  <a:srgbClr val="000000"/>
                </a:solidFill>
              </a:rPr>
              <a:t>Spranger</a:t>
            </a:r>
            <a:r>
              <a:rPr lang="en-US" sz="2800" dirty="0">
                <a:solidFill>
                  <a:srgbClr val="000000"/>
                </a:solidFill>
              </a:rPr>
              <a:t> E, </a:t>
            </a:r>
            <a:r>
              <a:rPr lang="en-US" sz="2800" dirty="0" err="1">
                <a:solidFill>
                  <a:srgbClr val="000000"/>
                </a:solidFill>
              </a:rPr>
              <a:t>Ellies</a:t>
            </a:r>
            <a:r>
              <a:rPr lang="en-US" sz="2800" dirty="0">
                <a:solidFill>
                  <a:srgbClr val="000000"/>
                </a:solidFill>
              </a:rPr>
              <a:t> T, </a:t>
            </a:r>
            <a:r>
              <a:rPr lang="en-US" sz="2800" dirty="0" err="1">
                <a:solidFill>
                  <a:srgbClr val="000000"/>
                </a:solidFill>
              </a:rPr>
              <a:t>Ratz</a:t>
            </a:r>
            <a:r>
              <a:rPr lang="en-US" sz="2800" dirty="0">
                <a:solidFill>
                  <a:srgbClr val="000000"/>
                </a:solidFill>
              </a:rPr>
              <a:t> D, Houchens N. Enhancing Resident Education by Embedding Improvement Specialists Into a Quality and Safety Curriculum. J Grad Med Educ. 2023 Jun;15(3):348-355. 2023 Jun 14. PMID: 37363669.</a:t>
            </a:r>
          </a:p>
          <a:p>
            <a:pPr marL="219456" indent="-219456">
              <a:spcAft>
                <a:spcPts val="512"/>
              </a:spcAft>
              <a:buFont typeface="+mj-lt"/>
              <a:buAutoNum type="arabicPeriod"/>
            </a:pPr>
            <a:r>
              <a:rPr lang="en-US" sz="2800" dirty="0">
                <a:solidFill>
                  <a:srgbClr val="000000"/>
                </a:solidFill>
              </a:rPr>
              <a:t> Perri G, </a:t>
            </a:r>
            <a:r>
              <a:rPr lang="en-US" sz="2800" dirty="0" err="1">
                <a:solidFill>
                  <a:srgbClr val="000000"/>
                </a:solidFill>
              </a:rPr>
              <a:t>d'Angelo</a:t>
            </a:r>
            <a:r>
              <a:rPr lang="en-US" sz="2800" dirty="0">
                <a:solidFill>
                  <a:srgbClr val="000000"/>
                </a:solidFill>
              </a:rPr>
              <a:t> M, </a:t>
            </a:r>
            <a:r>
              <a:rPr lang="en-US" sz="2800" dirty="0" err="1">
                <a:solidFill>
                  <a:srgbClr val="000000"/>
                </a:solidFill>
              </a:rPr>
              <a:t>Smaniotto</a:t>
            </a:r>
            <a:r>
              <a:rPr lang="en-US" sz="2800" dirty="0">
                <a:solidFill>
                  <a:srgbClr val="000000"/>
                </a:solidFill>
              </a:rPr>
              <a:t> C, Del Pin M, </a:t>
            </a:r>
            <a:r>
              <a:rPr lang="en-US" sz="2800" dirty="0" err="1">
                <a:solidFill>
                  <a:srgbClr val="000000"/>
                </a:solidFill>
              </a:rPr>
              <a:t>Ruscio</a:t>
            </a:r>
            <a:r>
              <a:rPr lang="en-US" sz="2800" dirty="0">
                <a:solidFill>
                  <a:srgbClr val="000000"/>
                </a:solidFill>
              </a:rPr>
              <a:t> E, </a:t>
            </a:r>
            <a:r>
              <a:rPr lang="en-US" sz="2800" dirty="0" err="1">
                <a:solidFill>
                  <a:srgbClr val="000000"/>
                </a:solidFill>
              </a:rPr>
              <a:t>Londero</a:t>
            </a:r>
            <a:r>
              <a:rPr lang="en-US" sz="2800" dirty="0">
                <a:solidFill>
                  <a:srgbClr val="000000"/>
                </a:solidFill>
              </a:rPr>
              <a:t> C, Brunelli L, </a:t>
            </a:r>
            <a:r>
              <a:rPr lang="en-US" sz="2800" dirty="0" err="1">
                <a:solidFill>
                  <a:srgbClr val="000000"/>
                </a:solidFill>
              </a:rPr>
              <a:t>Castriotta</a:t>
            </a:r>
            <a:r>
              <a:rPr lang="en-US" sz="2800" dirty="0">
                <a:solidFill>
                  <a:srgbClr val="000000"/>
                </a:solidFill>
              </a:rPr>
              <a:t> L, </a:t>
            </a:r>
            <a:r>
              <a:rPr lang="en-US" sz="2800" dirty="0" err="1">
                <a:solidFill>
                  <a:srgbClr val="000000"/>
                </a:solidFill>
              </a:rPr>
              <a:t>Brusaferro</a:t>
            </a:r>
            <a:r>
              <a:rPr lang="en-US" sz="2800" dirty="0">
                <a:solidFill>
                  <a:srgbClr val="000000"/>
                </a:solidFill>
              </a:rPr>
              <a:t> S. Do medical students and residents impact the quality of patient care? An assessment from different stakeholders in an Italian academic hospital, 2019. </a:t>
            </a:r>
            <a:r>
              <a:rPr lang="en-US" sz="2800" dirty="0" err="1">
                <a:solidFill>
                  <a:srgbClr val="000000"/>
                </a:solidFill>
              </a:rPr>
              <a:t>PLoS</a:t>
            </a:r>
            <a:r>
              <a:rPr lang="en-US" sz="2800" dirty="0">
                <a:solidFill>
                  <a:srgbClr val="000000"/>
                </a:solidFill>
              </a:rPr>
              <a:t> One. 2021 Oct 14;16(10):e0258633. PMID: 34648577</a:t>
            </a:r>
          </a:p>
          <a:p>
            <a:pPr marL="219456" indent="-219456">
              <a:spcAft>
                <a:spcPts val="512"/>
              </a:spcAft>
              <a:buFont typeface="+mj-lt"/>
              <a:buAutoNum type="arabicPeriod"/>
            </a:pPr>
            <a:r>
              <a:rPr lang="en-US" sz="2800" dirty="0">
                <a:solidFill>
                  <a:srgbClr val="000000"/>
                </a:solidFill>
              </a:rPr>
              <a:t>https://</a:t>
            </a:r>
            <a:r>
              <a:rPr lang="en-US" sz="2800" dirty="0" err="1">
                <a:solidFill>
                  <a:srgbClr val="000000"/>
                </a:solidFill>
              </a:rPr>
              <a:t>www.qualitygurus.com</a:t>
            </a:r>
            <a:r>
              <a:rPr lang="en-US" sz="2800" dirty="0">
                <a:solidFill>
                  <a:srgbClr val="000000"/>
                </a:solidFill>
              </a:rPr>
              <a:t>/training-effectiveness-and-evaluation-</a:t>
            </a:r>
            <a:r>
              <a:rPr lang="en-US" sz="2800" dirty="0" err="1">
                <a:solidFill>
                  <a:srgbClr val="000000"/>
                </a:solidFill>
              </a:rPr>
              <a:t>kirkpatrick</a:t>
            </a:r>
            <a:r>
              <a:rPr lang="en-US" sz="2800" dirty="0">
                <a:solidFill>
                  <a:srgbClr val="000000"/>
                </a:solidFill>
              </a:rPr>
              <a:t>-model/</a:t>
            </a:r>
          </a:p>
        </p:txBody>
      </p:sp>
      <p:sp>
        <p:nvSpPr>
          <p:cNvPr id="5" name="Rectangle 4"/>
          <p:cNvSpPr/>
          <p:nvPr/>
        </p:nvSpPr>
        <p:spPr>
          <a:xfrm>
            <a:off x="19406591" y="4788051"/>
            <a:ext cx="16135675" cy="3748719"/>
          </a:xfrm>
          <a:prstGeom prst="rect">
            <a:avLst/>
          </a:prstGeom>
        </p:spPr>
        <p:txBody>
          <a:bodyPr wrap="square">
            <a:spAutoFit/>
          </a:bodyPr>
          <a:lstStyle/>
          <a:p>
            <a:pPr marL="742950" indent="-742950" defTabSz="1306513" eaLnBrk="0" fontAlgn="base" hangingPunct="0">
              <a:lnSpc>
                <a:spcPct val="100000"/>
              </a:lnSpc>
              <a:spcBef>
                <a:spcPct val="20000"/>
              </a:spcBef>
              <a:spcAft>
                <a:spcPct val="0"/>
              </a:spcAft>
              <a:buFont typeface="+mj-lt"/>
              <a:buAutoNum type="arabicPeriod"/>
            </a:pPr>
            <a:r>
              <a:rPr lang="en-US" sz="4400" dirty="0"/>
              <a:t>Rachel Hughes, MD, Assistant Professor of Medicine, DRH </a:t>
            </a:r>
          </a:p>
          <a:p>
            <a:pPr marL="742950" indent="-742950" defTabSz="1306513" eaLnBrk="0" fontAlgn="base" hangingPunct="0">
              <a:lnSpc>
                <a:spcPct val="100000"/>
              </a:lnSpc>
              <a:spcBef>
                <a:spcPct val="20000"/>
              </a:spcBef>
              <a:spcAft>
                <a:spcPct val="0"/>
              </a:spcAft>
              <a:buFont typeface="+mj-lt"/>
              <a:buAutoNum type="arabicPeriod"/>
            </a:pPr>
            <a:r>
              <a:rPr lang="en-US" sz="4400" dirty="0"/>
              <a:t>Eleni Boussios, MD, Assistant Professor of Medicine, DRH</a:t>
            </a:r>
          </a:p>
          <a:p>
            <a:pPr marL="742950" indent="-742950" defTabSz="1306513" eaLnBrk="0" fontAlgn="base" hangingPunct="0">
              <a:lnSpc>
                <a:spcPct val="100000"/>
              </a:lnSpc>
              <a:spcBef>
                <a:spcPct val="20000"/>
              </a:spcBef>
              <a:spcAft>
                <a:spcPct val="0"/>
              </a:spcAft>
              <a:buFont typeface="+mj-lt"/>
              <a:buAutoNum type="arabicPeriod"/>
            </a:pPr>
            <a:r>
              <a:rPr lang="en-US" sz="4400" dirty="0"/>
              <a:t>Duke CDI Team: Christine Britland, </a:t>
            </a:r>
            <a:r>
              <a:rPr lang="en-US" sz="4400" dirty="0">
                <a:solidFill>
                  <a:srgbClr val="242424"/>
                </a:solidFill>
                <a:latin typeface="Calibri" panose="020F0502020204030204" pitchFamily="34" charset="0"/>
              </a:rPr>
              <a:t>Tricia McGinn, Debbie Squatriglia</a:t>
            </a:r>
          </a:p>
          <a:p>
            <a:endParaRPr lang="en-US" sz="4400" dirty="0"/>
          </a:p>
        </p:txBody>
      </p:sp>
    </p:spTree>
    <p:extLst>
      <p:ext uri="{BB962C8B-B14F-4D97-AF65-F5344CB8AC3E}">
        <p14:creationId xmlns:p14="http://schemas.microsoft.com/office/powerpoint/2010/main" val="26943188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EC69A5A998F846B80214B53A854DBF" ma:contentTypeVersion="7" ma:contentTypeDescription="Create a new document." ma:contentTypeScope="" ma:versionID="030a01af3f17ecdcf5c5f57147583610">
  <xsd:schema xmlns:xsd="http://www.w3.org/2001/XMLSchema" xmlns:xs="http://www.w3.org/2001/XMLSchema" xmlns:p="http://schemas.microsoft.com/office/2006/metadata/properties" xmlns:ns3="3df6298b-0130-492a-a4d6-f6281ad95bfd" targetNamespace="http://schemas.microsoft.com/office/2006/metadata/properties" ma:root="true" ma:fieldsID="46d6e0cc94fb3ef8f23c606ee8459585" ns3:_="">
    <xsd:import namespace="3df6298b-0130-492a-a4d6-f6281ad95b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6298b-0130-492a-a4d6-f6281ad95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98595-628D-4BA1-8700-25763432CF8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df6298b-0130-492a-a4d6-f6281ad95bfd"/>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8AC6D4AC-F8AA-4091-A4F0-96195C2F0512}">
  <ds:schemaRefs>
    <ds:schemaRef ds:uri="http://schemas.microsoft.com/sharepoint/v3/contenttype/forms"/>
  </ds:schemaRefs>
</ds:datastoreItem>
</file>

<file path=customXml/itemProps3.xml><?xml version="1.0" encoding="utf-8"?>
<ds:datastoreItem xmlns:ds="http://schemas.openxmlformats.org/officeDocument/2006/customXml" ds:itemID="{86772557-CD0C-493C-AC7B-85CDD4E2D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6298b-0130-492a-a4d6-f6281ad95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12986</TotalTime>
  <Words>1375</Words>
  <Application>Microsoft Macintosh PowerPoint</Application>
  <PresentationFormat>Custom</PresentationFormat>
  <Paragraphs>112</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.Hiragino Kaku Gothic Interface W3</vt:lpstr>
      <vt:lpstr>Arial</vt:lpstr>
      <vt:lpstr>Calibri</vt:lpstr>
      <vt:lpstr>Calibri Light</vt:lpstr>
      <vt:lpstr>Cambria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KSU College Of Veterinary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Thornsby</dc:creator>
  <cp:lastModifiedBy>Komal Safdar</cp:lastModifiedBy>
  <cp:revision>166</cp:revision>
  <cp:lastPrinted>2019-09-23T18:00:30Z</cp:lastPrinted>
  <dcterms:created xsi:type="dcterms:W3CDTF">2016-11-11T22:22:05Z</dcterms:created>
  <dcterms:modified xsi:type="dcterms:W3CDTF">2025-03-17T13:00:58Z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0x01010000EC69A5A998F846B80214B53A854DBF</vt:lpwstr>
  </property>
</Properties>
</file>