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192024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C" initials="JC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3380"/>
    <a:srgbClr val="000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712" autoAdjust="0"/>
  </p:normalViewPr>
  <p:slideViewPr>
    <p:cSldViewPr>
      <p:cViewPr>
        <p:scale>
          <a:sx n="33" d="100"/>
          <a:sy n="33" d="100"/>
        </p:scale>
        <p:origin x="-680" y="-80"/>
      </p:cViewPr>
      <p:guideLst>
        <p:guide orient="horz" pos="604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BF71A-37DC-4C03-85FF-E99D507A30D2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24DFC-9C53-4001-858C-F16A352F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4DFC-9C53-4001-858C-F16A352FFF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965193"/>
            <a:ext cx="27980640" cy="41160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881360"/>
            <a:ext cx="23042880" cy="4907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97520" y="2462531"/>
            <a:ext cx="22219920" cy="524287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760" y="2462531"/>
            <a:ext cx="66111120" cy="524287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2339323"/>
            <a:ext cx="27980640" cy="3813810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138800"/>
            <a:ext cx="27980640" cy="4200524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760" y="14339571"/>
            <a:ext cx="44165520" cy="40551738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1920" y="14339571"/>
            <a:ext cx="44165520" cy="40551738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8988"/>
            <a:ext cx="29626560" cy="320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4298318"/>
            <a:ext cx="14544677" cy="1791334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6089650"/>
            <a:ext cx="14544677" cy="11063608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4" y="4298318"/>
            <a:ext cx="14550390" cy="1791334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4" y="6089650"/>
            <a:ext cx="14550390" cy="11063608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764540"/>
            <a:ext cx="10829927" cy="3253740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764541"/>
            <a:ext cx="18402300" cy="16388718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4018281"/>
            <a:ext cx="10829927" cy="13134978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3441680"/>
            <a:ext cx="19751040" cy="1586868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715770"/>
            <a:ext cx="19751040" cy="11521440"/>
          </a:xfrm>
        </p:spPr>
        <p:txBody>
          <a:bodyPr/>
          <a:lstStyle>
            <a:lvl1pPr marL="0" indent="0">
              <a:buNone/>
              <a:defRPr sz="9900"/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5028548"/>
            <a:ext cx="19751040" cy="2253614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768988"/>
            <a:ext cx="29626560" cy="32004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480561"/>
            <a:ext cx="29626560" cy="12672698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7797783"/>
            <a:ext cx="7680960" cy="102235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FBF8-C42F-44E2-B080-661F458E61C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7797783"/>
            <a:ext cx="10424160" cy="102235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7797783"/>
            <a:ext cx="7680960" cy="102235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7B3A-796D-40D6-A96A-FE71315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8087" indent="-1058087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881739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7797" y="762000"/>
            <a:ext cx="2347428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93380"/>
                </a:solidFill>
                <a:latin typeface="+mj-lt"/>
              </a:rPr>
              <a:t>A Strategy for Creating an </a:t>
            </a:r>
            <a:r>
              <a:rPr lang="en-US" sz="5400" b="1" dirty="0" err="1" smtClean="0">
                <a:solidFill>
                  <a:srgbClr val="193380"/>
                </a:solidFill>
                <a:latin typeface="+mj-lt"/>
              </a:rPr>
              <a:t>Interprofessional</a:t>
            </a:r>
            <a:r>
              <a:rPr lang="en-US" sz="5400" b="1" dirty="0" smtClean="0">
                <a:solidFill>
                  <a:srgbClr val="193380"/>
                </a:solidFill>
                <a:latin typeface="+mj-lt"/>
              </a:rPr>
              <a:t> Academy at a Large Academic Center</a:t>
            </a:r>
          </a:p>
          <a:p>
            <a:pPr algn="ctr"/>
            <a:endParaRPr lang="en-US" sz="900" b="1" dirty="0" smtClean="0">
              <a:solidFill>
                <a:srgbClr val="193380"/>
              </a:solidFill>
              <a:latin typeface="+mj-lt"/>
            </a:endParaRPr>
          </a:p>
          <a:p>
            <a:pPr algn="ctr"/>
            <a:r>
              <a:rPr lang="en-US" sz="3200" dirty="0">
                <a:solidFill>
                  <a:srgbClr val="193380"/>
                </a:solidFill>
              </a:rPr>
              <a:t>Diana </a:t>
            </a:r>
            <a:r>
              <a:rPr lang="en-US" sz="3200" dirty="0" smtClean="0">
                <a:solidFill>
                  <a:srgbClr val="193380"/>
                </a:solidFill>
              </a:rPr>
              <a:t>McNeill MD, Colleen </a:t>
            </a:r>
            <a:r>
              <a:rPr lang="en-US" sz="3200" dirty="0">
                <a:solidFill>
                  <a:srgbClr val="193380"/>
                </a:solidFill>
              </a:rPr>
              <a:t>O. </a:t>
            </a:r>
            <a:r>
              <a:rPr lang="en-US" sz="3200" dirty="0" err="1">
                <a:solidFill>
                  <a:srgbClr val="193380"/>
                </a:solidFill>
              </a:rPr>
              <a:t>Grochowski</a:t>
            </a:r>
            <a:r>
              <a:rPr lang="en-US" sz="3200" dirty="0">
                <a:solidFill>
                  <a:srgbClr val="193380"/>
                </a:solidFill>
              </a:rPr>
              <a:t> </a:t>
            </a:r>
            <a:r>
              <a:rPr lang="en-US" sz="3200" dirty="0" smtClean="0">
                <a:solidFill>
                  <a:srgbClr val="193380"/>
                </a:solidFill>
              </a:rPr>
              <a:t>PhD, Alisa </a:t>
            </a:r>
            <a:r>
              <a:rPr lang="en-US" sz="3200" dirty="0" err="1" smtClean="0">
                <a:solidFill>
                  <a:srgbClr val="193380"/>
                </a:solidFill>
              </a:rPr>
              <a:t>Nagler</a:t>
            </a:r>
            <a:r>
              <a:rPr lang="en-US" sz="3200" dirty="0" smtClean="0">
                <a:solidFill>
                  <a:srgbClr val="193380"/>
                </a:solidFill>
              </a:rPr>
              <a:t>, JD </a:t>
            </a:r>
            <a:r>
              <a:rPr lang="en-US" sz="3200" dirty="0" err="1" smtClean="0">
                <a:solidFill>
                  <a:srgbClr val="193380"/>
                </a:solidFill>
              </a:rPr>
              <a:t>EdD</a:t>
            </a:r>
            <a:r>
              <a:rPr lang="en-US" sz="3200" dirty="0" smtClean="0">
                <a:solidFill>
                  <a:srgbClr val="193380"/>
                </a:solidFill>
              </a:rPr>
              <a:t>, Deborah </a:t>
            </a:r>
            <a:r>
              <a:rPr lang="en-US" sz="3200" dirty="0">
                <a:solidFill>
                  <a:srgbClr val="193380"/>
                </a:solidFill>
              </a:rPr>
              <a:t>L. Engle </a:t>
            </a:r>
            <a:r>
              <a:rPr lang="en-US" sz="3200" dirty="0" err="1" smtClean="0">
                <a:solidFill>
                  <a:srgbClr val="193380"/>
                </a:solidFill>
              </a:rPr>
              <a:t>EdD</a:t>
            </a:r>
            <a:r>
              <a:rPr lang="en-US" sz="3200" dirty="0" smtClean="0">
                <a:solidFill>
                  <a:srgbClr val="193380"/>
                </a:solidFill>
              </a:rPr>
              <a:t> MS, and Edward G. Buckley MD</a:t>
            </a:r>
            <a:endParaRPr lang="en-US" sz="3200" dirty="0">
              <a:solidFill>
                <a:srgbClr val="193380"/>
              </a:solidFill>
            </a:endParaRPr>
          </a:p>
          <a:p>
            <a:pPr algn="ctr"/>
            <a:endParaRPr lang="en-US" sz="1000" b="1" dirty="0">
              <a:solidFill>
                <a:scrgbClr r="0" g="0" b="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429000"/>
            <a:ext cx="6934200" cy="1475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 smtClean="0">
                <a:solidFill>
                  <a:srgbClr val="193380"/>
                </a:solidFill>
              </a:rPr>
              <a:t>S</a:t>
            </a:r>
            <a:r>
              <a:rPr lang="en-US" sz="3600" b="1" dirty="0" smtClean="0">
                <a:solidFill>
                  <a:srgbClr val="193380"/>
                </a:solidFill>
              </a:rPr>
              <a:t>tatement</a:t>
            </a:r>
            <a:r>
              <a:rPr lang="en-US" sz="3600" b="1" cap="small" dirty="0" smtClean="0">
                <a:solidFill>
                  <a:srgbClr val="193380"/>
                </a:solidFill>
              </a:rPr>
              <a:t> </a:t>
            </a:r>
            <a:r>
              <a:rPr lang="en-US" sz="3600" b="1" dirty="0" smtClean="0">
                <a:solidFill>
                  <a:srgbClr val="193380"/>
                </a:solidFill>
              </a:rPr>
              <a:t>of Problem</a:t>
            </a:r>
          </a:p>
          <a:p>
            <a:r>
              <a:rPr lang="en-US" sz="2400" dirty="0" smtClean="0">
                <a:solidFill>
                  <a:srgbClr val="193380"/>
                </a:solidFill>
              </a:rPr>
              <a:t>Education is at the core of academic medical centers, yet often does not receive the resources or attention like clinical care or research</a:t>
            </a:r>
          </a:p>
          <a:p>
            <a:endParaRPr lang="en-US" sz="2400" dirty="0">
              <a:solidFill>
                <a:srgbClr val="193380"/>
              </a:solidFill>
            </a:endParaRPr>
          </a:p>
          <a:p>
            <a:r>
              <a:rPr lang="en-US" sz="2400" dirty="0" smtClean="0">
                <a:solidFill>
                  <a:srgbClr val="193380"/>
                </a:solidFill>
              </a:rPr>
              <a:t>Independent activities in support of education were happening across our institution, but there was no established entity to support education</a:t>
            </a:r>
            <a:endParaRPr lang="en-US" sz="2400" dirty="0">
              <a:solidFill>
                <a:srgbClr val="193380"/>
              </a:solidFill>
            </a:endParaRPr>
          </a:p>
          <a:p>
            <a:endParaRPr lang="en-US" sz="2400" dirty="0">
              <a:solidFill>
                <a:srgbClr val="193380"/>
              </a:solidFill>
            </a:endParaRPr>
          </a:p>
          <a:p>
            <a:r>
              <a:rPr lang="en-US" sz="2400" dirty="0" smtClean="0">
                <a:solidFill>
                  <a:srgbClr val="193380"/>
                </a:solidFill>
              </a:rPr>
              <a:t>The challenge was to convince institutional leadership to organize and finance such an entity</a:t>
            </a:r>
          </a:p>
          <a:p>
            <a:endParaRPr lang="en-US" sz="2000" dirty="0" smtClean="0">
              <a:solidFill>
                <a:srgbClr val="193380"/>
              </a:solidFill>
            </a:endParaRPr>
          </a:p>
          <a:p>
            <a:endParaRPr lang="en-US" sz="2000" dirty="0" smtClean="0">
              <a:solidFill>
                <a:srgbClr val="193380"/>
              </a:solidFill>
            </a:endParaRPr>
          </a:p>
          <a:p>
            <a:r>
              <a:rPr lang="en-US" sz="3600" b="1" dirty="0" smtClean="0">
                <a:solidFill>
                  <a:srgbClr val="193380"/>
                </a:solidFill>
              </a:rPr>
              <a:t>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93380"/>
                </a:solidFill>
              </a:rPr>
              <a:t>To create an academic home, promotion opportunities and academic credit for medical educators</a:t>
            </a:r>
          </a:p>
          <a:p>
            <a:endParaRPr lang="en-US" sz="900" dirty="0">
              <a:solidFill>
                <a:srgbClr val="19338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93380"/>
                </a:solidFill>
              </a:rPr>
              <a:t>To provide faculty development for HPE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>
              <a:solidFill>
                <a:srgbClr val="19338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93380"/>
                </a:solidFill>
              </a:rPr>
              <a:t>To implement experiences in </a:t>
            </a:r>
            <a:r>
              <a:rPr lang="en-US" sz="2400" dirty="0" err="1" smtClean="0">
                <a:solidFill>
                  <a:srgbClr val="193380"/>
                </a:solidFill>
              </a:rPr>
              <a:t>interprofessional</a:t>
            </a:r>
            <a:r>
              <a:rPr lang="en-US" sz="2400" dirty="0" smtClean="0">
                <a:solidFill>
                  <a:srgbClr val="193380"/>
                </a:solidFill>
              </a:rPr>
              <a:t> education (IPE) for our students</a:t>
            </a:r>
          </a:p>
          <a:p>
            <a:endParaRPr lang="en-US" sz="900" dirty="0">
              <a:solidFill>
                <a:srgbClr val="19338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93380"/>
                </a:solidFill>
              </a:rPr>
              <a:t>To support and fund innovations and research in HPE</a:t>
            </a:r>
          </a:p>
          <a:p>
            <a:endParaRPr lang="en-US" sz="2000" dirty="0" smtClean="0">
              <a:solidFill>
                <a:srgbClr val="193380"/>
              </a:solidFill>
            </a:endParaRPr>
          </a:p>
          <a:p>
            <a:endParaRPr lang="en-US" sz="2000" dirty="0" smtClean="0">
              <a:solidFill>
                <a:srgbClr val="193380"/>
              </a:solidFill>
            </a:endParaRPr>
          </a:p>
          <a:p>
            <a:r>
              <a:rPr lang="en-US" sz="3600" b="1" dirty="0" smtClean="0">
                <a:solidFill>
                  <a:srgbClr val="193380"/>
                </a:solidFill>
              </a:rPr>
              <a:t>Approach</a:t>
            </a:r>
          </a:p>
          <a:p>
            <a:r>
              <a:rPr lang="en-US" sz="2400" dirty="0" smtClean="0">
                <a:solidFill>
                  <a:srgbClr val="193380"/>
                </a:solidFill>
              </a:rPr>
              <a:t>The Vice Dean for Education introduced the concept of an IPE academy and garnered broad support.</a:t>
            </a:r>
          </a:p>
          <a:p>
            <a:endParaRPr lang="en-US" sz="2400" dirty="0" smtClean="0">
              <a:solidFill>
                <a:srgbClr val="193380"/>
              </a:solidFill>
            </a:endParaRPr>
          </a:p>
          <a:p>
            <a:r>
              <a:rPr lang="en-US" sz="2400" dirty="0" smtClean="0">
                <a:solidFill>
                  <a:srgbClr val="193380"/>
                </a:solidFill>
              </a:rPr>
              <a:t>Vice Dean tasked a senior leadership team to create  strategic vision and process</a:t>
            </a:r>
          </a:p>
          <a:p>
            <a:endParaRPr lang="en-US" sz="2400" dirty="0" smtClean="0">
              <a:solidFill>
                <a:srgbClr val="193380"/>
              </a:solidFill>
            </a:endParaRPr>
          </a:p>
          <a:p>
            <a:r>
              <a:rPr lang="en-US" sz="2400" dirty="0" smtClean="0">
                <a:solidFill>
                  <a:srgbClr val="193380"/>
                </a:solidFill>
              </a:rPr>
              <a:t>Academy has 3 pillars:</a:t>
            </a:r>
          </a:p>
          <a:p>
            <a:pPr marL="186798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93380"/>
                </a:solidFill>
              </a:rPr>
              <a:t>Recognition and Promotion</a:t>
            </a:r>
          </a:p>
          <a:p>
            <a:pPr marL="186798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93380"/>
                </a:solidFill>
              </a:rPr>
              <a:t>Faculty Development</a:t>
            </a:r>
          </a:p>
          <a:p>
            <a:pPr marL="186798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93380"/>
                </a:solidFill>
              </a:rPr>
              <a:t>Research and Innovation</a:t>
            </a:r>
          </a:p>
          <a:p>
            <a:endParaRPr lang="en-US" sz="2400" dirty="0" smtClean="0">
              <a:solidFill>
                <a:srgbClr val="193380"/>
              </a:solidFill>
            </a:endParaRPr>
          </a:p>
          <a:p>
            <a:r>
              <a:rPr lang="en-US" sz="2400" dirty="0" smtClean="0">
                <a:solidFill>
                  <a:srgbClr val="193380"/>
                </a:solidFill>
              </a:rPr>
              <a:t>Chancellor for Health Affairs approved proposal and provided funding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0" y="3429000"/>
            <a:ext cx="8077200" cy="1344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93380"/>
                </a:solidFill>
              </a:rPr>
              <a:t>Outcomes</a:t>
            </a:r>
            <a:endParaRPr lang="en-US" sz="3600" b="1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Duke Academy for Health Professions Education and Academic Development (AHEAD) launched in March 2014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Leadership by physician director (Diana McNeill) and project manager (Kristin Dickerson)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193380"/>
                </a:solidFill>
              </a:rPr>
              <a:t>E</a:t>
            </a:r>
            <a:r>
              <a:rPr lang="en-US" sz="2400" dirty="0" smtClean="0">
                <a:solidFill>
                  <a:srgbClr val="193380"/>
                </a:solidFill>
              </a:rPr>
              <a:t>xecutive and Steering committees immediately formed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Steering committee composed of folks across the institution, representing all health professions programs, specialties, levels of education and training</a:t>
            </a: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11600" y="3810000"/>
            <a:ext cx="7772400" cy="149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2000" dirty="0" smtClean="0"/>
          </a:p>
          <a:p>
            <a:r>
              <a:rPr lang="en-US" sz="1800" dirty="0" smtClean="0">
                <a:solidFill>
                  <a:srgbClr val="193380"/>
                </a:solidFill>
              </a:rPr>
              <a:t> </a:t>
            </a:r>
            <a:r>
              <a:rPr lang="en-US" sz="2000" dirty="0" smtClean="0">
                <a:solidFill>
                  <a:srgbClr val="193380"/>
                </a:solidFill>
              </a:rPr>
              <a:t>Duke AHEAD Mentoring, October 2014 </a:t>
            </a:r>
          </a:p>
          <a:p>
            <a:endParaRPr lang="en-US" sz="2800" b="1" dirty="0" smtClean="0"/>
          </a:p>
          <a:p>
            <a:endParaRPr lang="en-US" sz="2400" b="1" dirty="0" smtClean="0"/>
          </a:p>
          <a:p>
            <a:r>
              <a:rPr lang="en-US" sz="3600" b="1" dirty="0" smtClean="0">
                <a:solidFill>
                  <a:srgbClr val="193380"/>
                </a:solidFill>
              </a:rPr>
              <a:t>At 1</a:t>
            </a:r>
            <a:r>
              <a:rPr lang="en-US" sz="3600" b="1" dirty="0">
                <a:solidFill>
                  <a:srgbClr val="193380"/>
                </a:solidFill>
              </a:rPr>
              <a:t>-year </a:t>
            </a:r>
            <a:r>
              <a:rPr lang="en-US" sz="3600" b="1" dirty="0" smtClean="0">
                <a:solidFill>
                  <a:srgbClr val="193380"/>
                </a:solidFill>
              </a:rPr>
              <a:t>Anniversary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350 members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5 subcommittees formed</a:t>
            </a:r>
          </a:p>
          <a:p>
            <a:pPr marL="1753682" lvl="1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Communication</a:t>
            </a:r>
          </a:p>
          <a:p>
            <a:pPr marL="1753682" lvl="1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Educator portfolio</a:t>
            </a:r>
          </a:p>
          <a:p>
            <a:pPr marL="1753682" lvl="1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Faculty Development Needs Assessment</a:t>
            </a:r>
          </a:p>
          <a:p>
            <a:pPr marL="1753682" lvl="1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Membership</a:t>
            </a:r>
          </a:p>
          <a:p>
            <a:pPr marL="1753682" lvl="1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Research and Innovation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10 </a:t>
            </a:r>
            <a:r>
              <a:rPr lang="en-US" sz="2400" dirty="0" smtClean="0">
                <a:solidFill>
                  <a:srgbClr val="193380"/>
                </a:solidFill>
              </a:rPr>
              <a:t>professional development </a:t>
            </a:r>
            <a:r>
              <a:rPr lang="en-US" sz="2400" dirty="0" smtClean="0">
                <a:solidFill>
                  <a:srgbClr val="193380"/>
                </a:solidFill>
              </a:rPr>
              <a:t>session offerings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An </a:t>
            </a:r>
            <a:r>
              <a:rPr lang="en-US" sz="2400" dirty="0" err="1" smtClean="0">
                <a:solidFill>
                  <a:srgbClr val="193380"/>
                </a:solidFill>
              </a:rPr>
              <a:t>Interprofessional</a:t>
            </a:r>
            <a:r>
              <a:rPr lang="en-US" sz="2400" dirty="0" smtClean="0">
                <a:solidFill>
                  <a:srgbClr val="193380"/>
                </a:solidFill>
              </a:rPr>
              <a:t> Education Day with 56 abstract submissions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Award of 8 Duke AHEAD Innovation Grants from 52 Letters of Intent and 17 full proposal submissions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Draft and pilot-testing of 8 core educator competencies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Award of 4 Duke AHEAD Planting the Seeds of Membership (DAPSEM) grants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Draft of an educator portfolio to be used for Appointment, Promotion and Tenure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Formation of Associate membership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Promotional video describing AHEAD and its mission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Biweekly newsletter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193380"/>
                </a:solidFill>
              </a:rPr>
              <a:t>Website and institutional education event calendar</a:t>
            </a:r>
            <a:endParaRPr lang="en-US" sz="2400" dirty="0">
              <a:solidFill>
                <a:srgbClr val="193380"/>
              </a:solidFill>
            </a:endParaRPr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536400" y="3505200"/>
            <a:ext cx="775716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93380"/>
                </a:solidFill>
              </a:rPr>
              <a:t>Conclusions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As evidenced here, Duke AHEAD is already succeeding in its mission to grow a community of educators and to promote excellence in HPE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Unique in its inclusive nature (faculty, staff and trainees welcome) and </a:t>
            </a:r>
            <a:r>
              <a:rPr lang="en-US" sz="2400" dirty="0" err="1" smtClean="0">
                <a:solidFill>
                  <a:srgbClr val="193380"/>
                </a:solidFill>
              </a:rPr>
              <a:t>interprofessional</a:t>
            </a:r>
            <a:r>
              <a:rPr lang="en-US" sz="2400" dirty="0" smtClean="0">
                <a:solidFill>
                  <a:srgbClr val="193380"/>
                </a:solidFill>
              </a:rPr>
              <a:t> focus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Several lessons learned within first year that have contributed to quality improvement</a:t>
            </a:r>
            <a:endParaRPr lang="en-US" sz="1400" dirty="0">
              <a:solidFill>
                <a:srgbClr val="193380"/>
              </a:solidFill>
            </a:endParaRPr>
          </a:p>
          <a:p>
            <a:endParaRPr lang="en-US" sz="1400" dirty="0" smtClean="0">
              <a:solidFill>
                <a:srgbClr val="193380"/>
              </a:solidFill>
            </a:endParaRPr>
          </a:p>
          <a:p>
            <a:endParaRPr lang="en-US" sz="1400" dirty="0">
              <a:solidFill>
                <a:srgbClr val="1933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0200" y="7696200"/>
            <a:ext cx="77571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93380"/>
                </a:solidFill>
              </a:rPr>
              <a:t>Significance</a:t>
            </a:r>
            <a:endParaRPr lang="en-US" sz="3600" b="1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Faculty, staff and students who had been working on individual initiatives came together to work under the Academy to help achieve their goals</a:t>
            </a:r>
          </a:p>
          <a:p>
            <a:endParaRPr lang="en-US" sz="2400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193380"/>
                </a:solidFill>
              </a:rPr>
              <a:t>Interprofessional</a:t>
            </a:r>
            <a:r>
              <a:rPr lang="en-US" sz="2400" dirty="0" smtClean="0">
                <a:solidFill>
                  <a:srgbClr val="193380"/>
                </a:solidFill>
              </a:rPr>
              <a:t> teamwork and collaboration is the future of medicine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1933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93380"/>
                </a:solidFill>
              </a:rPr>
              <a:t>Duke AHEAD uniquely serves this purpose at a large academic center and can be a model for collaborations elsewhere</a:t>
            </a:r>
            <a:endParaRPr lang="en-US" sz="2400" dirty="0">
              <a:solidFill>
                <a:srgbClr val="193380"/>
              </a:solidFill>
            </a:endParaRPr>
          </a:p>
          <a:p>
            <a:endParaRPr lang="en-US" sz="1600" dirty="0">
              <a:solidFill>
                <a:srgbClr val="193380"/>
              </a:solidFill>
            </a:endParaRPr>
          </a:p>
        </p:txBody>
      </p:sp>
      <p:pic>
        <p:nvPicPr>
          <p:cNvPr id="11" name="Picture 10" descr="IMG_15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5500" y="9410700"/>
            <a:ext cx="9601200" cy="7239000"/>
          </a:xfrm>
          <a:prstGeom prst="rect">
            <a:avLst/>
          </a:prstGeom>
        </p:spPr>
      </p:pic>
      <p:pic>
        <p:nvPicPr>
          <p:cNvPr id="13" name="Picture 12" descr="133214_mentoring09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3581400"/>
            <a:ext cx="7391400" cy="4927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32800" y="17805400"/>
            <a:ext cx="6259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93380"/>
                </a:solidFill>
              </a:rPr>
              <a:t>Duke AHEAD 1-Year Anniversary Celebration, January 2015</a:t>
            </a:r>
            <a:endParaRPr lang="en-US" sz="2000" dirty="0">
              <a:solidFill>
                <a:srgbClr val="193380"/>
              </a:solidFill>
            </a:endParaRPr>
          </a:p>
        </p:txBody>
      </p:sp>
      <p:pic>
        <p:nvPicPr>
          <p:cNvPr id="18" name="Picture 17" descr="AHEAD colla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0" y="12496800"/>
            <a:ext cx="7316986" cy="4876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612600" y="17373600"/>
            <a:ext cx="5070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93380"/>
                </a:solidFill>
              </a:rPr>
              <a:t>Duke AHEAD Educators’ </a:t>
            </a:r>
            <a:r>
              <a:rPr lang="en-US" sz="2000" dirty="0" err="1" smtClean="0">
                <a:solidFill>
                  <a:srgbClr val="193380"/>
                </a:solidFill>
              </a:rPr>
              <a:t>Mocktail</a:t>
            </a:r>
            <a:r>
              <a:rPr lang="en-US" sz="2000" dirty="0" smtClean="0">
                <a:solidFill>
                  <a:srgbClr val="193380"/>
                </a:solidFill>
              </a:rPr>
              <a:t>, August 2014</a:t>
            </a:r>
            <a:endParaRPr lang="en-US" sz="2000" dirty="0">
              <a:solidFill>
                <a:srgbClr val="193380"/>
              </a:solidFill>
            </a:endParaRPr>
          </a:p>
        </p:txBody>
      </p:sp>
      <p:pic>
        <p:nvPicPr>
          <p:cNvPr id="14" name="Picture 13" descr="Duke-AHEAD-log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r="20856"/>
          <a:stretch/>
        </p:blipFill>
        <p:spPr>
          <a:xfrm>
            <a:off x="1295400" y="381000"/>
            <a:ext cx="4902200" cy="28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5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498</Words>
  <Application>Microsoft Macintosh PowerPoint</Application>
  <PresentationFormat>Custom</PresentationFormat>
  <Paragraphs>127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Deborah Engle</cp:lastModifiedBy>
  <cp:revision>122</cp:revision>
  <dcterms:created xsi:type="dcterms:W3CDTF">2013-09-30T15:24:31Z</dcterms:created>
  <dcterms:modified xsi:type="dcterms:W3CDTF">2015-09-15T21:19:36Z</dcterms:modified>
</cp:coreProperties>
</file>