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202795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405590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608385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811180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1013975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216770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419565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622360" algn="l" defTabSz="440559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 C" initials="JC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193380"/>
    <a:srgbClr val="000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49" autoAdjust="0"/>
    <p:restoredTop sz="94840" autoAdjust="0"/>
  </p:normalViewPr>
  <p:slideViewPr>
    <p:cSldViewPr>
      <p:cViewPr varScale="1">
        <p:scale>
          <a:sx n="23" d="100"/>
          <a:sy n="23" d="100"/>
        </p:scale>
        <p:origin x="2472" y="13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C7113-FC55-6040-9D31-0E571A0433A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3D28B-5538-BD44-9D04-D1FACB93B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43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BF71A-37DC-4C03-85FF-E99D507A30D2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24DFC-9C53-4001-858C-F16A352FF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5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13872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27744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41616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55488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569360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283232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997105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10977" algn="l" defTabSz="14277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24DFC-9C53-4001-858C-F16A352FFF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2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5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0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0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608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81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013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216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419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622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6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5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63360" y="4221483"/>
            <a:ext cx="29626560" cy="898779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83680" y="4221483"/>
            <a:ext cx="88148160" cy="898779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0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5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202795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40559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6083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8111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101397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21677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4195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622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0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3680" y="24582123"/>
            <a:ext cx="58887360" cy="69517265"/>
          </a:xfrm>
        </p:spPr>
        <p:txBody>
          <a:bodyPr/>
          <a:lstStyle>
            <a:lvl1pPr>
              <a:defRPr sz="134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02560" y="24582123"/>
            <a:ext cx="58887360" cy="69517265"/>
          </a:xfrm>
        </p:spPr>
        <p:txBody>
          <a:bodyPr/>
          <a:lstStyle>
            <a:lvl1pPr>
              <a:defRPr sz="134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0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5"/>
            <a:ext cx="19392903" cy="3070858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02795" indent="0">
              <a:buNone/>
              <a:defRPr sz="9700" b="1"/>
            </a:lvl2pPr>
            <a:lvl3pPr marL="4405590" indent="0">
              <a:buNone/>
              <a:defRPr sz="8700" b="1"/>
            </a:lvl3pPr>
            <a:lvl4pPr marL="6608385" indent="0">
              <a:buNone/>
              <a:defRPr sz="7700" b="1"/>
            </a:lvl4pPr>
            <a:lvl5pPr marL="8811180" indent="0">
              <a:buNone/>
              <a:defRPr sz="7700" b="1"/>
            </a:lvl5pPr>
            <a:lvl6pPr marL="11013975" indent="0">
              <a:buNone/>
              <a:defRPr sz="7700" b="1"/>
            </a:lvl6pPr>
            <a:lvl7pPr marL="13216770" indent="0">
              <a:buNone/>
              <a:defRPr sz="7700" b="1"/>
            </a:lvl7pPr>
            <a:lvl8pPr marL="15419565" indent="0">
              <a:buNone/>
              <a:defRPr sz="7700" b="1"/>
            </a:lvl8pPr>
            <a:lvl9pPr marL="1762236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1"/>
            <a:ext cx="19392903" cy="18966185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5" y="7368545"/>
            <a:ext cx="19400520" cy="3070858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02795" indent="0">
              <a:buNone/>
              <a:defRPr sz="9700" b="1"/>
            </a:lvl2pPr>
            <a:lvl3pPr marL="4405590" indent="0">
              <a:buNone/>
              <a:defRPr sz="8700" b="1"/>
            </a:lvl3pPr>
            <a:lvl4pPr marL="6608385" indent="0">
              <a:buNone/>
              <a:defRPr sz="7700" b="1"/>
            </a:lvl4pPr>
            <a:lvl5pPr marL="8811180" indent="0">
              <a:buNone/>
              <a:defRPr sz="7700" b="1"/>
            </a:lvl5pPr>
            <a:lvl6pPr marL="11013975" indent="0">
              <a:buNone/>
              <a:defRPr sz="7700" b="1"/>
            </a:lvl6pPr>
            <a:lvl7pPr marL="13216770" indent="0">
              <a:buNone/>
              <a:defRPr sz="7700" b="1"/>
            </a:lvl7pPr>
            <a:lvl8pPr marL="15419565" indent="0">
              <a:buNone/>
              <a:defRPr sz="7700" b="1"/>
            </a:lvl8pPr>
            <a:lvl9pPr marL="1762236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5" y="10439401"/>
            <a:ext cx="19400520" cy="18966185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5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1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9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70" y="1310640"/>
            <a:ext cx="14439902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5"/>
          </a:xfrm>
        </p:spPr>
        <p:txBody>
          <a:bodyPr/>
          <a:lstStyle>
            <a:lvl1pPr>
              <a:defRPr sz="15500"/>
            </a:lvl1pPr>
            <a:lvl2pPr>
              <a:defRPr sz="13400"/>
            </a:lvl2pPr>
            <a:lvl3pPr>
              <a:defRPr sz="116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70" y="6888483"/>
            <a:ext cx="14439902" cy="22517105"/>
          </a:xfrm>
        </p:spPr>
        <p:txBody>
          <a:bodyPr/>
          <a:lstStyle>
            <a:lvl1pPr marL="0" indent="0">
              <a:buNone/>
              <a:defRPr sz="6700"/>
            </a:lvl1pPr>
            <a:lvl2pPr marL="2202795" indent="0">
              <a:buNone/>
              <a:defRPr sz="5800"/>
            </a:lvl2pPr>
            <a:lvl3pPr marL="4405590" indent="0">
              <a:buNone/>
              <a:defRPr sz="4800"/>
            </a:lvl3pPr>
            <a:lvl4pPr marL="6608385" indent="0">
              <a:buNone/>
              <a:defRPr sz="4400"/>
            </a:lvl4pPr>
            <a:lvl5pPr marL="8811180" indent="0">
              <a:buNone/>
              <a:defRPr sz="4400"/>
            </a:lvl5pPr>
            <a:lvl6pPr marL="11013975" indent="0">
              <a:buNone/>
              <a:defRPr sz="4400"/>
            </a:lvl6pPr>
            <a:lvl7pPr marL="13216770" indent="0">
              <a:buNone/>
              <a:defRPr sz="4400"/>
            </a:lvl7pPr>
            <a:lvl8pPr marL="15419565" indent="0">
              <a:buNone/>
              <a:defRPr sz="4400"/>
            </a:lvl8pPr>
            <a:lvl9pPr marL="1762236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9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5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500"/>
            </a:lvl1pPr>
            <a:lvl2pPr marL="2202795" indent="0">
              <a:buNone/>
              <a:defRPr sz="13400"/>
            </a:lvl2pPr>
            <a:lvl3pPr marL="4405590" indent="0">
              <a:buNone/>
              <a:defRPr sz="11600"/>
            </a:lvl3pPr>
            <a:lvl4pPr marL="6608385" indent="0">
              <a:buNone/>
              <a:defRPr sz="9700"/>
            </a:lvl4pPr>
            <a:lvl5pPr marL="8811180" indent="0">
              <a:buNone/>
              <a:defRPr sz="9700"/>
            </a:lvl5pPr>
            <a:lvl6pPr marL="11013975" indent="0">
              <a:buNone/>
              <a:defRPr sz="9700"/>
            </a:lvl6pPr>
            <a:lvl7pPr marL="13216770" indent="0">
              <a:buNone/>
              <a:defRPr sz="9700"/>
            </a:lvl7pPr>
            <a:lvl8pPr marL="15419565" indent="0">
              <a:buNone/>
              <a:defRPr sz="9700"/>
            </a:lvl8pPr>
            <a:lvl9pPr marL="17622360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5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202795" indent="0">
              <a:buNone/>
              <a:defRPr sz="5800"/>
            </a:lvl2pPr>
            <a:lvl3pPr marL="4405590" indent="0">
              <a:buNone/>
              <a:defRPr sz="4800"/>
            </a:lvl3pPr>
            <a:lvl4pPr marL="6608385" indent="0">
              <a:buNone/>
              <a:defRPr sz="4400"/>
            </a:lvl4pPr>
            <a:lvl5pPr marL="8811180" indent="0">
              <a:buNone/>
              <a:defRPr sz="4400"/>
            </a:lvl5pPr>
            <a:lvl6pPr marL="11013975" indent="0">
              <a:buNone/>
              <a:defRPr sz="4400"/>
            </a:lvl6pPr>
            <a:lvl7pPr marL="13216770" indent="0">
              <a:buNone/>
              <a:defRPr sz="4400"/>
            </a:lvl7pPr>
            <a:lvl8pPr marL="15419565" indent="0">
              <a:buNone/>
              <a:defRPr sz="4400"/>
            </a:lvl8pPr>
            <a:lvl9pPr marL="1762236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5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  <a:prstGeom prst="rect">
            <a:avLst/>
          </a:prstGeom>
        </p:spPr>
        <p:txBody>
          <a:bodyPr vert="horz" lIns="440558" tIns="220279" rIns="440558" bIns="2202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5"/>
          </a:xfrm>
          <a:prstGeom prst="rect">
            <a:avLst/>
          </a:prstGeom>
        </p:spPr>
        <p:txBody>
          <a:bodyPr vert="horz" lIns="440558" tIns="220279" rIns="440558" bIns="2202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5"/>
            <a:ext cx="10241280" cy="1752600"/>
          </a:xfrm>
          <a:prstGeom prst="rect">
            <a:avLst/>
          </a:prstGeom>
        </p:spPr>
        <p:txBody>
          <a:bodyPr vert="horz" lIns="440558" tIns="220279" rIns="440558" bIns="220279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FBF8-C42F-44E2-B080-661F458E61C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5"/>
            <a:ext cx="13898880" cy="1752600"/>
          </a:xfrm>
          <a:prstGeom prst="rect">
            <a:avLst/>
          </a:prstGeom>
        </p:spPr>
        <p:txBody>
          <a:bodyPr vert="horz" lIns="440558" tIns="220279" rIns="440558" bIns="220279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5"/>
            <a:ext cx="10241280" cy="1752600"/>
          </a:xfrm>
          <a:prstGeom prst="rect">
            <a:avLst/>
          </a:prstGeom>
        </p:spPr>
        <p:txBody>
          <a:bodyPr vert="horz" lIns="440558" tIns="220279" rIns="440558" bIns="220279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7B3A-796D-40D6-A96A-FE71315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5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05590" rtl="0" eaLnBrk="1" latinLnBrk="0" hangingPunct="1">
        <a:spcBef>
          <a:spcPct val="0"/>
        </a:spcBef>
        <a:buNone/>
        <a:defRPr sz="2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2097" indent="-1652097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9542" indent="-1376747" algn="l" defTabSz="440559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506988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709783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912578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115373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318168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520963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723758" indent="-1101398" algn="l" defTabSz="4405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202795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405590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608385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811180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1013975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216770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419565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622360" algn="l" defTabSz="440559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27DC187-99E0-E140-9729-373CA8CC5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51596"/>
              </p:ext>
            </p:extLst>
          </p:nvPr>
        </p:nvGraphicFramePr>
        <p:xfrm>
          <a:off x="990228" y="14966680"/>
          <a:ext cx="42238817" cy="1517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1">
                  <a:extLst>
                    <a:ext uri="{9D8B030D-6E8A-4147-A177-3AD203B41FA5}">
                      <a16:colId xmlns:a16="http://schemas.microsoft.com/office/drawing/2014/main" val="3285733718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925119192"/>
                    </a:ext>
                  </a:extLst>
                </a:gridCol>
                <a:gridCol w="8458200">
                  <a:extLst>
                    <a:ext uri="{9D8B030D-6E8A-4147-A177-3AD203B41FA5}">
                      <a16:colId xmlns:a16="http://schemas.microsoft.com/office/drawing/2014/main" val="3037219680"/>
                    </a:ext>
                  </a:extLst>
                </a:gridCol>
                <a:gridCol w="9669867">
                  <a:extLst>
                    <a:ext uri="{9D8B030D-6E8A-4147-A177-3AD203B41FA5}">
                      <a16:colId xmlns:a16="http://schemas.microsoft.com/office/drawing/2014/main" val="1713983744"/>
                    </a:ext>
                  </a:extLst>
                </a:gridCol>
                <a:gridCol w="8565949">
                  <a:extLst>
                    <a:ext uri="{9D8B030D-6E8A-4147-A177-3AD203B41FA5}">
                      <a16:colId xmlns:a16="http://schemas.microsoft.com/office/drawing/2014/main" val="537017862"/>
                    </a:ext>
                  </a:extLst>
                </a:gridCol>
              </a:tblGrid>
              <a:tr h="73600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INPUTS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ACTIVITIES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tx1"/>
                          </a:solidFill>
                        </a:rPr>
                        <a:t>OUTCOMES - IMPACT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33005"/>
                  </a:ext>
                </a:extLst>
              </a:tr>
              <a:tr h="736004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SHORT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INTERMEDIATE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LONG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977624"/>
                  </a:ext>
                </a:extLst>
              </a:tr>
              <a:tr h="2781861">
                <a:tc>
                  <a:txBody>
                    <a:bodyPr/>
                    <a:lstStyle/>
                    <a:p>
                      <a:r>
                        <a:rPr lang="en-US" sz="3000" dirty="0"/>
                        <a:t>Executive Advisory Board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Director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Steering Committee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Staff</a:t>
                      </a:r>
                    </a:p>
                    <a:p>
                      <a:endParaRPr lang="en-US" sz="3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Leadership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Institutional Leadership Meetings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Steering Committee Meetings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Ongoing Needs Assessment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Consulting for New Academies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3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Alignment with institutional priorities </a:t>
                      </a: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3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priorities / 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goals for academy</a:t>
                      </a: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3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programs for members</a:t>
                      </a: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3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consultation for developing academies </a:t>
                      </a: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en-US" sz="3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en-US" sz="3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Cultivate value for HPE across larger institution</a:t>
                      </a:r>
                      <a:r>
                        <a:rPr lang="en-US" sz="3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3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Create a community who re-invest in the academy</a:t>
                      </a: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 </a:t>
                      </a: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routine experiential opportunities</a:t>
                      </a: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Collaborate across academies to improve HPE</a:t>
                      </a: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a sustainable 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 indispensable </a:t>
                      </a: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entity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Create communities of practice that support professional development in HPE and scholarship </a:t>
                      </a: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Cultivate 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institutional knowledge of HPE </a:t>
                      </a:r>
                    </a:p>
                    <a:p>
                      <a:pPr marL="457200" marR="0" lvl="0" indent="-4572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 in establishment of new academies 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76224"/>
                  </a:ext>
                </a:extLst>
              </a:tr>
              <a:tr h="2734308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Budget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$210,000</a:t>
                      </a:r>
                      <a:r>
                        <a:rPr lang="en-US" sz="3000" baseline="0" dirty="0" smtClean="0"/>
                        <a:t> annual operating budget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 smtClean="0"/>
                        <a:t>Includes $50,000 annually in member grants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 smtClean="0"/>
                        <a:t>$20,000 annually in faculty support vouchers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 smtClean="0"/>
                        <a:t>Does not include salary support for 1.0 FTE director, 1.0 FTE program coordinator, 0.5 FTE staff</a:t>
                      </a:r>
                      <a:endParaRPr lang="en-US" sz="3000" dirty="0" smtClean="0"/>
                    </a:p>
                    <a:p>
                      <a:endParaRPr lang="en-US" sz="3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Recognition &amp; Promotion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Educator Awards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Membership Categories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Advocate for Educator Promotion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Establish IPE educator awards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tiered membership categories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Establish a subcommittee to address concerns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a community who re-invest in the academy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opportunities for mentorship across tiers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Facilitate academic promotion as educators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Create a community that supports ongoing career development in education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Cultivate </a:t>
                      </a: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value for educational scholarship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Change institutional APT policies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194407"/>
                  </a:ext>
                </a:extLst>
              </a:tr>
              <a:tr h="4132054">
                <a:tc>
                  <a:txBody>
                    <a:bodyPr/>
                    <a:lstStyle/>
                    <a:p>
                      <a:r>
                        <a:rPr lang="en-US" sz="3000" dirty="0"/>
                        <a:t>Sub-committees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Communications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Research &amp; Innovation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Scholarship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Promotion &amp; Tenure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Education Day Planning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Grants Review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Health Professions Education Certificate Planning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US" sz="3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Faculty Development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AHEAD Education Day; </a:t>
                      </a:r>
                      <a:endParaRPr lang="en-US" sz="3000" dirty="0" smtClean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Education </a:t>
                      </a:r>
                      <a:r>
                        <a:rPr lang="en-US" sz="3000" dirty="0"/>
                        <a:t>Grand </a:t>
                      </a:r>
                      <a:r>
                        <a:rPr lang="en-US" sz="3000" dirty="0" smtClean="0"/>
                        <a:t>Rounds;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Education </a:t>
                      </a:r>
                      <a:r>
                        <a:rPr lang="en-US" sz="3000" dirty="0"/>
                        <a:t>Noon </a:t>
                      </a:r>
                      <a:r>
                        <a:rPr lang="en-US" sz="3000" dirty="0" smtClean="0"/>
                        <a:t>Conference;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HPE </a:t>
                      </a:r>
                      <a:r>
                        <a:rPr lang="en-US" sz="3000" dirty="0"/>
                        <a:t>Certificate </a:t>
                      </a:r>
                      <a:r>
                        <a:rPr lang="en-US" sz="3000" dirty="0" smtClean="0"/>
                        <a:t>Program;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Blending </a:t>
                      </a:r>
                      <a:r>
                        <a:rPr lang="en-US" sz="3000" dirty="0"/>
                        <a:t>of the </a:t>
                      </a:r>
                      <a:r>
                        <a:rPr lang="en-US" sz="3000" dirty="0" smtClean="0"/>
                        <a:t>Blues;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Women’s Collaborative;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 smtClean="0"/>
                        <a:t>Team </a:t>
                      </a:r>
                      <a:r>
                        <a:rPr lang="en-US" sz="3000" dirty="0"/>
                        <a:t>Duke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Improve knowledge in a range of HPE topics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Attract attendance from all HP schools/faculty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opportunities for networking across disciplines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Increase engagement in scholarly productivity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Attract high quality speakers from inside and outside the institution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Collaborate across institutions, schools, and departments to improve </a:t>
                      </a:r>
                      <a:r>
                        <a:rPr lang="en-US" sz="3000" dirty="0" smtClean="0"/>
                        <a:t>HPE </a:t>
                      </a:r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Cultivate value for innovation in education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communities of practice that support professional development in HPE and scholarship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a community that develops innovative </a:t>
                      </a:r>
                      <a:r>
                        <a:rPr lang="en-US" sz="3000" dirty="0" smtClean="0"/>
                        <a:t>IPE</a:t>
                      </a:r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a community that supports ongoing career development in education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Sustain  multi-institutional projects that contribute to the IPE literature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94620"/>
                  </a:ext>
                </a:extLst>
              </a:tr>
              <a:tr h="2734308">
                <a:tc>
                  <a:txBody>
                    <a:bodyPr/>
                    <a:lstStyle/>
                    <a:p>
                      <a:r>
                        <a:rPr lang="en-US" sz="3000" dirty="0"/>
                        <a:t>Interest Groups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Learners Advisory Board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Social Media Group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Academic Toastmasters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Research &amp; Innovation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Innovation Grants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Mentorship Grants (DAPSEM)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Education Vouchers (DASHE)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Financially support IP collaboration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Financially support diverse participants outside the workplace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Financially support educators with academic services to advances scholarly work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opportunities for education innovation across professions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Create opportunities for mentorship among participants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Provide opportunities to develop specific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Cultivate a community that develops IPE scholarship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Cultivate a culture of professional collaboration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/>
                        <a:t>Cultivate a culture that supports educators and their scholarship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24573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19800" y="952741"/>
            <a:ext cx="35920655" cy="3868265"/>
          </a:xfrm>
          <a:prstGeom prst="rect">
            <a:avLst/>
          </a:prstGeom>
          <a:noFill/>
        </p:spPr>
        <p:txBody>
          <a:bodyPr wrap="none" lIns="142774" tIns="71387" rIns="142774" bIns="71387" rtlCol="0">
            <a:spAutoFit/>
          </a:bodyPr>
          <a:lstStyle/>
          <a:p>
            <a:pPr algn="ctr"/>
            <a:r>
              <a:rPr lang="en-US" sz="8400" b="1" dirty="0">
                <a:solidFill>
                  <a:srgbClr val="FFFF00"/>
                </a:solidFill>
                <a:latin typeface="+mj-lt"/>
              </a:rPr>
              <a:t>A Logic Model for Evaluating Impact of an Interprofessional Academy at a </a:t>
            </a:r>
          </a:p>
          <a:p>
            <a:pPr algn="ctr"/>
            <a:r>
              <a:rPr lang="en-US" sz="8400" b="1" dirty="0">
                <a:solidFill>
                  <a:srgbClr val="FFFF00"/>
                </a:solidFill>
                <a:latin typeface="+mj-lt"/>
              </a:rPr>
              <a:t>Research-Intensive Academic Health Center</a:t>
            </a:r>
          </a:p>
          <a:p>
            <a:pPr algn="ctr"/>
            <a:endParaRPr lang="en-US" sz="1400" b="1" dirty="0">
              <a:solidFill>
                <a:srgbClr val="FFFF00"/>
              </a:solidFill>
              <a:latin typeface="+mj-lt"/>
            </a:endParaRPr>
          </a:p>
          <a:p>
            <a:pPr algn="ctr"/>
            <a:r>
              <a:rPr lang="en-US" sz="6000" dirty="0">
                <a:solidFill>
                  <a:srgbClr val="FFFFFF"/>
                </a:solidFill>
              </a:rPr>
              <a:t>Deborah </a:t>
            </a:r>
            <a:r>
              <a:rPr lang="en-US" sz="6000" dirty="0" smtClean="0">
                <a:solidFill>
                  <a:srgbClr val="FFFFFF"/>
                </a:solidFill>
              </a:rPr>
              <a:t>Engle, EdD, </a:t>
            </a:r>
            <a:r>
              <a:rPr lang="en-US" sz="6000" dirty="0">
                <a:solidFill>
                  <a:srgbClr val="FFFFFF"/>
                </a:solidFill>
              </a:rPr>
              <a:t>MS, Katherine McDaniel, </a:t>
            </a:r>
            <a:r>
              <a:rPr lang="en-US" sz="6000" dirty="0" smtClean="0">
                <a:solidFill>
                  <a:srgbClr val="FFFFFF"/>
                </a:solidFill>
              </a:rPr>
              <a:t>PhD, </a:t>
            </a:r>
            <a:r>
              <a:rPr lang="en-US" sz="6000" dirty="0">
                <a:solidFill>
                  <a:srgbClr val="FFFFFF"/>
                </a:solidFill>
              </a:rPr>
              <a:t>Diana </a:t>
            </a:r>
            <a:r>
              <a:rPr lang="en-US" sz="6000" dirty="0" smtClean="0">
                <a:solidFill>
                  <a:srgbClr val="FFFFFF"/>
                </a:solidFill>
              </a:rPr>
              <a:t>McNeill, </a:t>
            </a:r>
            <a:r>
              <a:rPr lang="en-US" sz="6000" dirty="0">
                <a:solidFill>
                  <a:srgbClr val="FFFFFF"/>
                </a:solidFill>
              </a:rPr>
              <a:t>MD, Kristin Dickerson, Kyle </a:t>
            </a:r>
            <a:r>
              <a:rPr lang="en-US" sz="6000" dirty="0" smtClean="0">
                <a:solidFill>
                  <a:srgbClr val="FFFFFF"/>
                </a:solidFill>
              </a:rPr>
              <a:t>Covington, PhD, </a:t>
            </a:r>
            <a:r>
              <a:rPr lang="en-US" sz="6000" dirty="0">
                <a:solidFill>
                  <a:srgbClr val="FFFFFF"/>
                </a:solidFill>
              </a:rPr>
              <a:t>DPT</a:t>
            </a:r>
            <a:endParaRPr lang="en-US" sz="60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857" y="5514664"/>
            <a:ext cx="10354285" cy="6268922"/>
          </a:xfrm>
          <a:prstGeom prst="rect">
            <a:avLst/>
          </a:prstGeom>
          <a:noFill/>
        </p:spPr>
        <p:txBody>
          <a:bodyPr wrap="square" lIns="142774" tIns="71387" rIns="142774" bIns="71387" rtlCol="0">
            <a:spAutoFit/>
          </a:bodyPr>
          <a:lstStyle/>
          <a:p>
            <a:r>
              <a:rPr lang="en-US" sz="5600" b="1" cap="small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Background</a:t>
            </a:r>
            <a:endParaRPr lang="en-US" sz="5600" b="1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Duke Academy for Health Professions Education and Academic Development (AHEAD) was established in 2014 with a 3-fold mission:  Recognition &amp; Promotion, Faculty Development and Research &amp; </a:t>
            </a:r>
            <a:r>
              <a:rPr lang="en-US" sz="3500" dirty="0" smtClean="0">
                <a:solidFill>
                  <a:schemeClr val="bg1"/>
                </a:solidFill>
              </a:rPr>
              <a:t>Innovation.</a:t>
            </a:r>
            <a:r>
              <a:rPr lang="en-US" sz="3500" baseline="30000" dirty="0" smtClean="0">
                <a:solidFill>
                  <a:schemeClr val="bg1"/>
                </a:solidFill>
              </a:rPr>
              <a:t>1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To date, there has been no formal evaluation of how and to what degree Duke AHEAD is achieving its </a:t>
            </a:r>
            <a:r>
              <a:rPr lang="en-US" sz="3500" dirty="0" smtClean="0">
                <a:solidFill>
                  <a:schemeClr val="bg1"/>
                </a:solidFill>
              </a:rPr>
              <a:t>mission.</a:t>
            </a:r>
            <a:endParaRPr lang="en-US" sz="35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</p:txBody>
      </p:sp>
      <p:pic>
        <p:nvPicPr>
          <p:cNvPr id="14" name="Picture 13" descr="Duke-AHEAD-logo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1" r="20856"/>
          <a:stretch/>
        </p:blipFill>
        <p:spPr>
          <a:xfrm>
            <a:off x="990600" y="1066800"/>
            <a:ext cx="4672157" cy="2877357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0C41567-27A4-A944-A207-09079C2CF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4133"/>
              </p:ext>
            </p:extLst>
          </p:nvPr>
        </p:nvGraphicFramePr>
        <p:xfrm>
          <a:off x="965200" y="11722273"/>
          <a:ext cx="42238447" cy="2870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4019">
                  <a:extLst>
                    <a:ext uri="{9D8B030D-6E8A-4147-A177-3AD203B41FA5}">
                      <a16:colId xmlns:a16="http://schemas.microsoft.com/office/drawing/2014/main" val="157964641"/>
                    </a:ext>
                  </a:extLst>
                </a:gridCol>
                <a:gridCol w="13964019">
                  <a:extLst>
                    <a:ext uri="{9D8B030D-6E8A-4147-A177-3AD203B41FA5}">
                      <a16:colId xmlns:a16="http://schemas.microsoft.com/office/drawing/2014/main" val="3928167009"/>
                    </a:ext>
                  </a:extLst>
                </a:gridCol>
                <a:gridCol w="14310409">
                  <a:extLst>
                    <a:ext uri="{9D8B030D-6E8A-4147-A177-3AD203B41FA5}">
                      <a16:colId xmlns:a16="http://schemas.microsoft.com/office/drawing/2014/main" val="3693989831"/>
                    </a:ext>
                  </a:extLst>
                </a:gridCol>
              </a:tblGrid>
              <a:tr h="2870672"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CONCEPTUAL FRAMEWORKS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Institutional Mission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Institutional Strategic Plans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AHEAD Educator Competencies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Sustainable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Institutionally-indispensable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EXTERNAL FACTORS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Carnegie Classification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Funding for Educational Research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Competing Interests/Demands  of members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Interprofessional Education Collaborative/Institute of Medicine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ASSUMPTION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All health professions educators would benefit from professional development in interprofessional settings across the educator competencies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68553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B7619FE8-FF98-F948-9118-D88A9F1147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275800" y="14592945"/>
            <a:ext cx="1422400" cy="14224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2AB7857-A923-7146-A87B-CACC84A308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4763529" y="14559581"/>
            <a:ext cx="1291771" cy="14224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27C11B1-3226-5441-A642-1512B80761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839200" y="14592945"/>
            <a:ext cx="1422400" cy="1422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82ACEC7-F368-EE4B-89AF-1F77974D03E4}"/>
              </a:ext>
            </a:extLst>
          </p:cNvPr>
          <p:cNvSpPr txBox="1"/>
          <p:nvPr/>
        </p:nvSpPr>
        <p:spPr>
          <a:xfrm>
            <a:off x="10502900" y="5514664"/>
            <a:ext cx="9857362" cy="7115307"/>
          </a:xfrm>
          <a:prstGeom prst="rect">
            <a:avLst/>
          </a:prstGeom>
          <a:noFill/>
        </p:spPr>
        <p:txBody>
          <a:bodyPr wrap="square" lIns="142774" tIns="71387" rIns="142774" bIns="71387" rtlCol="0">
            <a:spAutoFit/>
          </a:bodyPr>
          <a:lstStyle/>
          <a:p>
            <a:r>
              <a:rPr lang="en-US" sz="5600" b="1" cap="small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Objective</a:t>
            </a:r>
            <a:endParaRPr lang="en-US" sz="5600" b="1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Logic models have been shown to be useful in program evaluation, especially for non-profit and complex enterprises</a:t>
            </a:r>
            <a:r>
              <a:rPr lang="en-US" sz="3500" baseline="30000" dirty="0">
                <a:solidFill>
                  <a:schemeClr val="bg1"/>
                </a:solidFill>
              </a:rPr>
              <a:t>2, 3</a:t>
            </a:r>
            <a:r>
              <a:rPr lang="en-US" sz="3500" dirty="0">
                <a:solidFill>
                  <a:schemeClr val="bg1"/>
                </a:solidFill>
              </a:rPr>
              <a:t>, such as educators academies. 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This study utilizes a logic model framework to evaluate the impact of AHEAD at a research-intensive academic health center.  </a:t>
            </a:r>
            <a:r>
              <a:rPr lang="en-US" sz="3500" dirty="0" smtClean="0">
                <a:solidFill>
                  <a:schemeClr val="bg1"/>
                </a:solidFill>
              </a:rPr>
              <a:t>Outcomes </a:t>
            </a:r>
            <a:r>
              <a:rPr lang="en-US" sz="3500" dirty="0">
                <a:solidFill>
                  <a:schemeClr val="bg1"/>
                </a:solidFill>
              </a:rPr>
              <a:t>from the model are further measured against Kirkpatrick’s levels of evaluation.</a:t>
            </a:r>
          </a:p>
          <a:p>
            <a:endParaRPr lang="en-US" sz="31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231128-40E0-2047-B41B-CF423EDAC6F1}"/>
              </a:ext>
            </a:extLst>
          </p:cNvPr>
          <p:cNvSpPr txBox="1"/>
          <p:nvPr/>
        </p:nvSpPr>
        <p:spPr>
          <a:xfrm>
            <a:off x="20205396" y="5541643"/>
            <a:ext cx="7549462" cy="6345866"/>
          </a:xfrm>
          <a:prstGeom prst="rect">
            <a:avLst/>
          </a:prstGeom>
          <a:noFill/>
        </p:spPr>
        <p:txBody>
          <a:bodyPr wrap="square" lIns="142774" tIns="71387" rIns="142774" bIns="71387" rtlCol="0">
            <a:spAutoFit/>
          </a:bodyPr>
          <a:lstStyle/>
          <a:p>
            <a:r>
              <a:rPr lang="en-US" sz="5600" b="1" cap="small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Methods</a:t>
            </a:r>
            <a:endParaRPr lang="en-US" sz="5600" b="1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Program evaluators investigated 3 years of AHEAD </a:t>
            </a:r>
            <a:r>
              <a:rPr lang="en-US" sz="3500" dirty="0" smtClean="0">
                <a:solidFill>
                  <a:schemeClr val="bg1"/>
                </a:solidFill>
              </a:rPr>
              <a:t>archives.  </a:t>
            </a:r>
            <a:endParaRPr lang="en-US" sz="3500" dirty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500" dirty="0" smtClean="0">
                <a:solidFill>
                  <a:schemeClr val="bg1"/>
                </a:solidFill>
              </a:rPr>
              <a:t>Archive </a:t>
            </a:r>
            <a:r>
              <a:rPr lang="en-US" sz="3500" dirty="0">
                <a:solidFill>
                  <a:schemeClr val="bg1"/>
                </a:solidFill>
              </a:rPr>
              <a:t>data and iterative input from the Steering Committee was used to assimilate the resultant logic </a:t>
            </a:r>
            <a:r>
              <a:rPr lang="en-US" sz="3500" dirty="0" smtClean="0">
                <a:solidFill>
                  <a:schemeClr val="bg1"/>
                </a:solidFill>
              </a:rPr>
              <a:t>model.</a:t>
            </a:r>
            <a:endParaRPr lang="en-US" sz="3500" dirty="0">
              <a:solidFill>
                <a:schemeClr val="bg1"/>
              </a:solidFill>
            </a:endParaRPr>
          </a:p>
          <a:p>
            <a:endParaRPr lang="en-US" sz="35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AE67E6-4539-1E42-B3F9-694D4844AF46}"/>
              </a:ext>
            </a:extLst>
          </p:cNvPr>
          <p:cNvSpPr txBox="1"/>
          <p:nvPr/>
        </p:nvSpPr>
        <p:spPr>
          <a:xfrm>
            <a:off x="28219400" y="5541643"/>
            <a:ext cx="15671800" cy="5407147"/>
          </a:xfrm>
          <a:prstGeom prst="rect">
            <a:avLst/>
          </a:prstGeom>
          <a:noFill/>
        </p:spPr>
        <p:txBody>
          <a:bodyPr wrap="square" lIns="142774" tIns="71387" rIns="142774" bIns="71387" rtlCol="0">
            <a:spAutoFit/>
          </a:bodyPr>
          <a:lstStyle/>
          <a:p>
            <a:r>
              <a:rPr lang="en-US" sz="5600" b="1" cap="small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Results &amp; Significance</a:t>
            </a:r>
            <a:endParaRPr lang="en-US" sz="5600" b="1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Analysis of resultant logic model illustrates AHEAD has been most effective in its missions of Faculty Development and Research &amp; Innovation. 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500" dirty="0">
                <a:solidFill>
                  <a:schemeClr val="bg1"/>
                </a:solidFill>
              </a:rPr>
              <a:t>This study has provided insight into impact that the culture of a research-intensive academic health center has had on AHEAD and its </a:t>
            </a:r>
            <a:r>
              <a:rPr lang="en-US" sz="3500" dirty="0" smtClean="0">
                <a:solidFill>
                  <a:schemeClr val="bg1"/>
                </a:solidFill>
              </a:rPr>
              <a:t>members, and AHEAD</a:t>
            </a:r>
            <a:endParaRPr lang="en-US" sz="3500" dirty="0">
              <a:solidFill>
                <a:schemeClr val="bg1"/>
              </a:solidFill>
            </a:endParaRPr>
          </a:p>
          <a:p>
            <a:r>
              <a:rPr lang="en-US" sz="3500" dirty="0" smtClean="0">
                <a:solidFill>
                  <a:schemeClr val="bg1"/>
                </a:solidFill>
              </a:rPr>
              <a:t>leadership </a:t>
            </a:r>
            <a:r>
              <a:rPr lang="en-US" sz="3500" dirty="0">
                <a:solidFill>
                  <a:schemeClr val="bg1"/>
                </a:solidFill>
              </a:rPr>
              <a:t>is prepared to strategically </a:t>
            </a:r>
            <a:r>
              <a:rPr lang="en-US" sz="3500" dirty="0" smtClean="0">
                <a:solidFill>
                  <a:schemeClr val="bg1"/>
                </a:solidFill>
              </a:rPr>
              <a:t> use this data to guide future initiatives. </a:t>
            </a:r>
            <a:endParaRPr lang="en-US" sz="3100" dirty="0">
              <a:solidFill>
                <a:schemeClr val="bg1"/>
              </a:solidFill>
            </a:endParaRPr>
          </a:p>
          <a:p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6AC622-54C8-CA43-B613-B21734D28E5E}"/>
              </a:ext>
            </a:extLst>
          </p:cNvPr>
          <p:cNvSpPr txBox="1"/>
          <p:nvPr/>
        </p:nvSpPr>
        <p:spPr>
          <a:xfrm>
            <a:off x="965200" y="30251401"/>
            <a:ext cx="42621200" cy="3452766"/>
          </a:xfrm>
          <a:prstGeom prst="rect">
            <a:avLst/>
          </a:prstGeom>
          <a:noFill/>
        </p:spPr>
        <p:txBody>
          <a:bodyPr wrap="square" lIns="142774" tIns="71387" rIns="142774" bIns="71387" rtlCol="0">
            <a:spAutoFit/>
          </a:bodyPr>
          <a:lstStyle/>
          <a:p>
            <a:r>
              <a:rPr lang="en-US" sz="5600" b="1" cap="small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References</a:t>
            </a:r>
          </a:p>
          <a:p>
            <a:r>
              <a:rPr lang="en-US" sz="3200" dirty="0">
                <a:solidFill>
                  <a:schemeClr val="bg1"/>
                </a:solidFill>
              </a:rPr>
              <a:t>1.  Duke AHEAD. Retrieved from </a:t>
            </a:r>
            <a:r>
              <a:rPr lang="en-US" sz="3200" u="sng" dirty="0">
                <a:solidFill>
                  <a:schemeClr val="bg1"/>
                </a:solidFill>
              </a:rPr>
              <a:t>https://dukeahead.duke.edu/</a:t>
            </a:r>
            <a:r>
              <a:rPr lang="en-US" sz="3200" dirty="0">
                <a:solidFill>
                  <a:schemeClr val="bg1"/>
                </a:solidFill>
              </a:rPr>
              <a:t> on October 23, 2018  2. Erwin PC, McNeely CS, </a:t>
            </a:r>
            <a:r>
              <a:rPr lang="en-US" sz="3200" dirty="0" err="1">
                <a:solidFill>
                  <a:schemeClr val="bg1"/>
                </a:solidFill>
              </a:rPr>
              <a:t>Grubaugh</a:t>
            </a:r>
            <a:r>
              <a:rPr lang="en-US" sz="3200" dirty="0">
                <a:solidFill>
                  <a:schemeClr val="bg1"/>
                </a:solidFill>
              </a:rPr>
              <a:t> JH, Valentine J, Miller MD and Buchanan M. A Logic Model for Evaluating the Academic Health Department. J Public Health Management Practice, 2016, 22(2), </a:t>
            </a:r>
            <a:r>
              <a:rPr lang="en-US" sz="3200" dirty="0" smtClean="0">
                <a:solidFill>
                  <a:schemeClr val="bg1"/>
                </a:solidFill>
              </a:rPr>
              <a:t>182–189. 3. </a:t>
            </a:r>
            <a:r>
              <a:rPr lang="en-US" sz="3200" dirty="0">
                <a:solidFill>
                  <a:schemeClr val="bg1"/>
                </a:solidFill>
              </a:rPr>
              <a:t>Love </a:t>
            </a:r>
            <a:r>
              <a:rPr lang="en-US" sz="3200" dirty="0" smtClean="0">
                <a:solidFill>
                  <a:schemeClr val="bg1"/>
                </a:solidFill>
              </a:rPr>
              <a:t>JN, </a:t>
            </a:r>
            <a:r>
              <a:rPr lang="en-US" sz="3200" dirty="0" err="1">
                <a:solidFill>
                  <a:schemeClr val="bg1"/>
                </a:solidFill>
              </a:rPr>
              <a:t>Yarris</a:t>
            </a:r>
            <a:r>
              <a:rPr lang="en-US" sz="3200" dirty="0">
                <a:solidFill>
                  <a:schemeClr val="bg1"/>
                </a:solidFill>
              </a:rPr>
              <a:t> LM, Santen SA, Kuhn GJ, </a:t>
            </a:r>
            <a:r>
              <a:rPr lang="en-US" sz="3200" dirty="0" err="1">
                <a:solidFill>
                  <a:schemeClr val="bg1"/>
                </a:solidFill>
              </a:rPr>
              <a:t>Gruppen</a:t>
            </a:r>
            <a:r>
              <a:rPr lang="en-US" sz="3200" dirty="0">
                <a:solidFill>
                  <a:schemeClr val="bg1"/>
                </a:solidFill>
              </a:rPr>
              <a:t> LD, Coates WC, Howell JM, Farrell SE. A Novel Specialty-Specific, Collaborative Faculty Development Opportunity in Education Research: Program Evaluation at Five Years.  </a:t>
            </a:r>
            <a:r>
              <a:rPr lang="en-US" sz="3200" dirty="0" err="1">
                <a:solidFill>
                  <a:schemeClr val="bg1"/>
                </a:solidFill>
              </a:rPr>
              <a:t>Acad</a:t>
            </a:r>
            <a:r>
              <a:rPr lang="en-US" sz="3200" dirty="0">
                <a:solidFill>
                  <a:schemeClr val="bg1"/>
                </a:solidFill>
              </a:rPr>
              <a:t> Med. 2016 Apr;91(4):548-55.</a:t>
            </a:r>
          </a:p>
          <a:p>
            <a:pPr lvl="0"/>
            <a:endParaRPr lang="en-US" sz="3200" dirty="0"/>
          </a:p>
          <a:p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9BF538E6-E1DA-A94E-BC4C-432D118EFAA0}"/>
              </a:ext>
            </a:extLst>
          </p:cNvPr>
          <p:cNvSpPr/>
          <p:nvPr/>
        </p:nvSpPr>
        <p:spPr>
          <a:xfrm>
            <a:off x="15431581" y="23481870"/>
            <a:ext cx="533400" cy="2514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5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7281</TotalTime>
  <Words>834</Words>
  <Application>Microsoft Office PowerPoint</Application>
  <PresentationFormat>Custom</PresentationFormat>
  <Paragraphs>144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</dc:creator>
  <cp:lastModifiedBy>Katherine McDaniel</cp:lastModifiedBy>
  <cp:revision>178</cp:revision>
  <cp:lastPrinted>2016-07-08T14:45:54Z</cp:lastPrinted>
  <dcterms:created xsi:type="dcterms:W3CDTF">2013-09-30T15:24:31Z</dcterms:created>
  <dcterms:modified xsi:type="dcterms:W3CDTF">2019-09-17T15:54:02Z</dcterms:modified>
</cp:coreProperties>
</file>